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256" r:id="rId2"/>
    <p:sldId id="257" r:id="rId3"/>
    <p:sldId id="261" r:id="rId4"/>
    <p:sldId id="262" r:id="rId5"/>
    <p:sldId id="263" r:id="rId6"/>
    <p:sldId id="264" r:id="rId7"/>
    <p:sldId id="265" r:id="rId8"/>
    <p:sldId id="268" r:id="rId9"/>
    <p:sldId id="274" r:id="rId10"/>
    <p:sldId id="276" r:id="rId11"/>
    <p:sldId id="277" r:id="rId12"/>
    <p:sldId id="278" r:id="rId13"/>
    <p:sldId id="266" r:id="rId14"/>
    <p:sldId id="267" r:id="rId15"/>
    <p:sldId id="269" r:id="rId16"/>
    <p:sldId id="270" r:id="rId17"/>
    <p:sldId id="271" r:id="rId18"/>
    <p:sldId id="272" r:id="rId19"/>
    <p:sldId id="280" r:id="rId20"/>
    <p:sldId id="288" r:id="rId21"/>
    <p:sldId id="284" r:id="rId22"/>
    <p:sldId id="286" r:id="rId23"/>
    <p:sldId id="289" r:id="rId24"/>
    <p:sldId id="290" r:id="rId25"/>
    <p:sldId id="281" r:id="rId26"/>
    <p:sldId id="292" r:id="rId27"/>
    <p:sldId id="279" r:id="rId28"/>
    <p:sldId id="291"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9A39"/>
    <a:srgbClr val="6C1A00"/>
    <a:srgbClr val="FE9202"/>
    <a:srgbClr val="1D3A00"/>
    <a:srgbClr val="007033"/>
    <a:srgbClr val="E7FF01"/>
    <a:srgbClr val="5EEC3C"/>
    <a:srgbClr val="990099"/>
    <a:srgbClr val="CC0099"/>
    <a:srgbClr val="00AA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C1599D-32CA-488D-A15C-2EF75BA1B59B}" v="32" dt="2022-02-11T16:52:02.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6589" y="1808225"/>
            <a:ext cx="4733855" cy="152705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503066" y="3793390"/>
            <a:ext cx="5497378" cy="763525"/>
          </a:xfrm>
        </p:spPr>
        <p:txBody>
          <a:bodyPr>
            <a:normAutofit/>
          </a:bodyPr>
          <a:lstStyle>
            <a:lvl1pPr marL="0" indent="0" algn="r">
              <a:buNone/>
              <a:defRPr sz="2800" b="0" i="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2/12/2022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4375" y="281175"/>
            <a:ext cx="8246070" cy="763525"/>
          </a:xfrm>
        </p:spPr>
        <p:txBody>
          <a:bodyPr>
            <a:normAutofit/>
          </a:bodyPr>
          <a:lstStyle>
            <a:lvl1pPr algn="r">
              <a:defRPr sz="3600" baseline="0">
                <a:solidFill>
                  <a:schemeClr val="accent5"/>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502815"/>
            <a:ext cx="8246070" cy="3359510"/>
          </a:xfrm>
        </p:spPr>
        <p:txBody>
          <a:bodyPr/>
          <a:lstStyle>
            <a:lvl1pPr algn="l">
              <a:defRPr sz="2800">
                <a:solidFill>
                  <a:schemeClr val="accent1">
                    <a:lumMod val="50000"/>
                  </a:schemeClr>
                </a:solidFill>
              </a:defRPr>
            </a:lvl1pPr>
            <a:lvl2pPr algn="l">
              <a:defRPr>
                <a:solidFill>
                  <a:schemeClr val="accent1">
                    <a:lumMod val="50000"/>
                  </a:schemeClr>
                </a:solidFill>
              </a:defRPr>
            </a:lvl2pPr>
            <a:lvl3pPr algn="l">
              <a:defRPr>
                <a:solidFill>
                  <a:schemeClr val="accent1">
                    <a:lumMod val="50000"/>
                  </a:schemeClr>
                </a:solidFill>
              </a:defRPr>
            </a:lvl3pPr>
            <a:lvl4pPr algn="l">
              <a:defRPr>
                <a:solidFill>
                  <a:schemeClr val="accent1">
                    <a:lumMod val="50000"/>
                  </a:schemeClr>
                </a:solidFill>
              </a:defRPr>
            </a:lvl4pPr>
            <a:lvl5pPr algn="l">
              <a:defRPr>
                <a:solidFill>
                  <a:schemeClr val="accent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6260" y="281175"/>
            <a:ext cx="6566315" cy="725349"/>
          </a:xfrm>
          <a:noFill/>
        </p:spPr>
        <p:txBody>
          <a:bodyPr>
            <a:normAutofit/>
          </a:bodyPr>
          <a:lstStyle>
            <a:lvl1pPr algn="l">
              <a:defRPr sz="3600">
                <a:solidFill>
                  <a:schemeClr val="accent5"/>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96260" y="1197405"/>
            <a:ext cx="6566315" cy="3511061"/>
          </a:xfrm>
        </p:spPr>
        <p:txBody>
          <a:bodyPr/>
          <a:lstStyle>
            <a:lvl1pPr algn="l">
              <a:defRPr sz="2800">
                <a:solidFill>
                  <a:schemeClr val="accent5">
                    <a:lumMod val="40000"/>
                    <a:lumOff val="60000"/>
                  </a:schemeClr>
                </a:solidFill>
              </a:defRPr>
            </a:lvl1pPr>
            <a:lvl2pPr algn="l">
              <a:defRPr>
                <a:solidFill>
                  <a:schemeClr val="accent5">
                    <a:lumMod val="40000"/>
                    <a:lumOff val="60000"/>
                  </a:schemeClr>
                </a:solidFill>
              </a:defRPr>
            </a:lvl2pPr>
            <a:lvl3pPr algn="l">
              <a:defRPr>
                <a:solidFill>
                  <a:schemeClr val="accent5">
                    <a:lumMod val="40000"/>
                    <a:lumOff val="60000"/>
                  </a:schemeClr>
                </a:solidFill>
              </a:defRPr>
            </a:lvl3pPr>
            <a:lvl4pPr algn="l">
              <a:defRPr>
                <a:solidFill>
                  <a:schemeClr val="accent5">
                    <a:lumMod val="40000"/>
                    <a:lumOff val="60000"/>
                  </a:schemeClr>
                </a:solidFill>
              </a:defRPr>
            </a:lvl4pPr>
            <a:lvl5pPr algn="l">
              <a:defRPr>
                <a:solidFill>
                  <a:schemeClr val="accent5">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2/12/2022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4375" y="281175"/>
            <a:ext cx="8246070" cy="763525"/>
          </a:xfrm>
        </p:spPr>
        <p:txBody>
          <a:bodyPr>
            <a:normAutofit/>
          </a:bodyPr>
          <a:lstStyle>
            <a:lvl1pPr algn="r">
              <a:defRPr sz="3600" baseline="0">
                <a:solidFill>
                  <a:schemeClr val="accent5"/>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7"/>
            <a:ext cx="4040188" cy="2276294"/>
          </a:xfrm>
        </p:spPr>
        <p:txBody>
          <a:bodyPr/>
          <a:lstStyle>
            <a:lvl1pPr algn="ctr">
              <a:defRPr sz="2400">
                <a:solidFill>
                  <a:schemeClr val="tx2">
                    <a:lumMod val="75000"/>
                  </a:schemeClr>
                </a:solidFill>
              </a:defRPr>
            </a:lvl1pPr>
            <a:lvl2pPr algn="ctr">
              <a:defRPr sz="2000">
                <a:solidFill>
                  <a:schemeClr val="tx2">
                    <a:lumMod val="75000"/>
                  </a:schemeClr>
                </a:solidFill>
              </a:defRPr>
            </a:lvl2pPr>
            <a:lvl3pPr algn="ctr">
              <a:defRPr sz="1800">
                <a:solidFill>
                  <a:schemeClr val="tx2">
                    <a:lumMod val="75000"/>
                  </a:schemeClr>
                </a:solidFill>
              </a:defRPr>
            </a:lvl3pPr>
            <a:lvl4pPr algn="ctr">
              <a:defRPr sz="1600">
                <a:solidFill>
                  <a:schemeClr val="tx2">
                    <a:lumMod val="75000"/>
                  </a:schemeClr>
                </a:solidFill>
              </a:defRPr>
            </a:lvl4pPr>
            <a:lvl5pPr algn="ctr">
              <a:defRPr sz="1600">
                <a:solidFill>
                  <a:schemeClr val="tx2">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7"/>
            <a:ext cx="4041775" cy="2276294"/>
          </a:xfrm>
        </p:spPr>
        <p:txBody>
          <a:bodyPr/>
          <a:lstStyle>
            <a:lvl1pPr algn="ctr">
              <a:defRPr sz="2400">
                <a:solidFill>
                  <a:schemeClr val="tx2">
                    <a:lumMod val="75000"/>
                  </a:schemeClr>
                </a:solidFill>
              </a:defRPr>
            </a:lvl1pPr>
            <a:lvl2pPr algn="ctr">
              <a:defRPr sz="2000">
                <a:solidFill>
                  <a:schemeClr val="tx2">
                    <a:lumMod val="75000"/>
                  </a:schemeClr>
                </a:solidFill>
              </a:defRPr>
            </a:lvl2pPr>
            <a:lvl3pPr algn="ctr">
              <a:defRPr sz="1800">
                <a:solidFill>
                  <a:schemeClr val="tx2">
                    <a:lumMod val="75000"/>
                  </a:schemeClr>
                </a:solidFill>
              </a:defRPr>
            </a:lvl3pPr>
            <a:lvl4pPr algn="ctr">
              <a:defRPr sz="1600">
                <a:solidFill>
                  <a:schemeClr val="tx2">
                    <a:lumMod val="75000"/>
                  </a:schemeClr>
                </a:solidFill>
              </a:defRPr>
            </a:lvl4pPr>
            <a:lvl5pPr algn="ctr">
              <a:defRPr sz="1600">
                <a:solidFill>
                  <a:schemeClr val="tx2">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2/12/2022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080" y="1808225"/>
            <a:ext cx="7940660" cy="1832460"/>
          </a:xfrm>
        </p:spPr>
        <p:txBody>
          <a:bodyPr/>
          <a:lstStyle/>
          <a:p>
            <a:r>
              <a:rPr lang="en-US" dirty="0">
                <a:cs typeface="Times New Roman" panose="02020603050405020304" pitchFamily="18" charset="0"/>
              </a:rPr>
              <a:t>Salary Estimation using </a:t>
            </a:r>
            <a:br>
              <a:rPr lang="en-US" dirty="0">
                <a:cs typeface="Times New Roman" panose="02020603050405020304" pitchFamily="18" charset="0"/>
              </a:rPr>
            </a:br>
            <a:r>
              <a:rPr lang="en-US" dirty="0">
                <a:cs typeface="Times New Roman" panose="02020603050405020304" pitchFamily="18" charset="0"/>
              </a:rPr>
              <a:t>Machine Learning</a:t>
            </a:r>
          </a:p>
        </p:txBody>
      </p:sp>
      <p:sp>
        <p:nvSpPr>
          <p:cNvPr id="3" name="Subtitle 2"/>
          <p:cNvSpPr>
            <a:spLocks noGrp="1"/>
          </p:cNvSpPr>
          <p:nvPr>
            <p:ph type="subTitle" idx="1"/>
          </p:nvPr>
        </p:nvSpPr>
        <p:spPr>
          <a:xfrm>
            <a:off x="7167984" y="3793390"/>
            <a:ext cx="1679755" cy="916230"/>
          </a:xfrm>
        </p:spPr>
        <p:txBody>
          <a:bodyPr>
            <a:normAutofit fontScale="62500" lnSpcReduction="20000"/>
          </a:bodyPr>
          <a:lstStyle/>
          <a:p>
            <a:pPr algn="ctr"/>
            <a:r>
              <a:rPr lang="en-US" dirty="0">
                <a:latin typeface="+mj-lt"/>
                <a:cs typeface="Times New Roman" panose="02020603050405020304" pitchFamily="18" charset="0"/>
              </a:rPr>
              <a:t>Presented by</a:t>
            </a:r>
          </a:p>
          <a:p>
            <a:pPr algn="ctr"/>
            <a:r>
              <a:rPr lang="en-US" dirty="0">
                <a:latin typeface="+mj-lt"/>
                <a:cs typeface="Times New Roman" panose="02020603050405020304" pitchFamily="18" charset="0"/>
              </a:rPr>
              <a:t>Tarun Ashwini</a:t>
            </a:r>
          </a:p>
          <a:p>
            <a:pPr algn="ctr"/>
            <a:r>
              <a:rPr lang="en-US" dirty="0">
                <a:latin typeface="+mj-lt"/>
                <a:cs typeface="Times New Roman" panose="02020603050405020304" pitchFamily="18" charset="0"/>
              </a:rPr>
              <a:t>19671A1207</a:t>
            </a:r>
          </a:p>
          <a:p>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A70FC-E49C-4780-9800-687F1C9F64AA}"/>
              </a:ext>
            </a:extLst>
          </p:cNvPr>
          <p:cNvSpPr>
            <a:spLocks noGrp="1"/>
          </p:cNvSpPr>
          <p:nvPr>
            <p:ph type="title"/>
          </p:nvPr>
        </p:nvSpPr>
        <p:spPr>
          <a:xfrm>
            <a:off x="2434129" y="281175"/>
            <a:ext cx="6566315" cy="763525"/>
          </a:xfrm>
        </p:spPr>
        <p:txBody>
          <a:bodyPr/>
          <a:lstStyle/>
          <a:p>
            <a:pPr algn="ctr"/>
            <a:r>
              <a:rPr lang="en-IN" dirty="0"/>
              <a:t>Problem we are solving</a:t>
            </a:r>
          </a:p>
        </p:txBody>
      </p:sp>
      <p:sp>
        <p:nvSpPr>
          <p:cNvPr id="3" name="Content Placeholder 2">
            <a:extLst>
              <a:ext uri="{FF2B5EF4-FFF2-40B4-BE49-F238E27FC236}">
                <a16:creationId xmlns:a16="http://schemas.microsoft.com/office/drawing/2014/main" id="{09D4919A-DC1F-4BFD-BDBB-FF35FA342DFE}"/>
              </a:ext>
            </a:extLst>
          </p:cNvPr>
          <p:cNvSpPr>
            <a:spLocks noGrp="1"/>
          </p:cNvSpPr>
          <p:nvPr>
            <p:ph idx="1"/>
          </p:nvPr>
        </p:nvSpPr>
        <p:spPr/>
        <p:txBody>
          <a:bodyPr>
            <a:normAutofit/>
          </a:bodyPr>
          <a:lstStyle/>
          <a:p>
            <a:endParaRPr lang="en-IN" sz="2000" dirty="0"/>
          </a:p>
          <a:p>
            <a:r>
              <a:rPr lang="en-IN" sz="2000" dirty="0"/>
              <a:t>The main problem we are trying to solve through this project is build a tool that estimates the salary of student when they give some inputs like their 10</a:t>
            </a:r>
            <a:r>
              <a:rPr lang="en-IN" sz="2000" baseline="30000" dirty="0"/>
              <a:t>th</a:t>
            </a:r>
            <a:r>
              <a:rPr lang="en-IN" sz="2000" dirty="0"/>
              <a:t>, 12</a:t>
            </a:r>
            <a:r>
              <a:rPr lang="en-IN" sz="2000" baseline="30000" dirty="0"/>
              <a:t>th</a:t>
            </a:r>
            <a:r>
              <a:rPr lang="en-IN" sz="2000" dirty="0"/>
              <a:t> grade score and so on. The predicted value helps student to negotiate about their salaries during the interview times. And also with this predicted value they can analyse their position in this competitive world and raise their skills.</a:t>
            </a:r>
            <a:endParaRPr lang="en-IN" sz="2000" baseline="30000" dirty="0"/>
          </a:p>
        </p:txBody>
      </p:sp>
    </p:spTree>
    <p:extLst>
      <p:ext uri="{BB962C8B-B14F-4D97-AF65-F5344CB8AC3E}">
        <p14:creationId xmlns:p14="http://schemas.microsoft.com/office/powerpoint/2010/main" val="1106578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469C8-9366-4387-A52C-6D98D6F90F2C}"/>
              </a:ext>
            </a:extLst>
          </p:cNvPr>
          <p:cNvSpPr>
            <a:spLocks noGrp="1"/>
          </p:cNvSpPr>
          <p:nvPr>
            <p:ph type="title"/>
          </p:nvPr>
        </p:nvSpPr>
        <p:spPr>
          <a:xfrm>
            <a:off x="3350360" y="281175"/>
            <a:ext cx="5955495" cy="763525"/>
          </a:xfrm>
        </p:spPr>
        <p:txBody>
          <a:bodyPr/>
          <a:lstStyle/>
          <a:p>
            <a:pPr algn="ctr"/>
            <a:r>
              <a:rPr lang="en-IN" dirty="0"/>
              <a:t>Hardware Requirements</a:t>
            </a:r>
          </a:p>
        </p:txBody>
      </p:sp>
      <p:sp>
        <p:nvSpPr>
          <p:cNvPr id="3" name="Content Placeholder 2">
            <a:extLst>
              <a:ext uri="{FF2B5EF4-FFF2-40B4-BE49-F238E27FC236}">
                <a16:creationId xmlns:a16="http://schemas.microsoft.com/office/drawing/2014/main" id="{C29AFC87-B79E-4136-9847-8130AFFFAB4E}"/>
              </a:ext>
            </a:extLst>
          </p:cNvPr>
          <p:cNvSpPr>
            <a:spLocks noGrp="1"/>
          </p:cNvSpPr>
          <p:nvPr>
            <p:ph idx="1"/>
          </p:nvPr>
        </p:nvSpPr>
        <p:spPr>
          <a:xfrm>
            <a:off x="1059785" y="1350110"/>
            <a:ext cx="7024430" cy="3359510"/>
          </a:xfrm>
        </p:spPr>
        <p:txBody>
          <a:bodyPr>
            <a:normAutofit fontScale="92500" lnSpcReduction="10000"/>
          </a:bodyPr>
          <a:lstStyle/>
          <a:p>
            <a:pPr marL="342900" lvl="0" indent="-342900">
              <a:lnSpc>
                <a:spcPct val="115000"/>
              </a:lnSpc>
              <a:spcAft>
                <a:spcPts val="1000"/>
              </a:spcAft>
              <a:buFont typeface="Symbol" panose="05050102010706020507" pitchFamily="18" charset="2"/>
              <a:buChar char=""/>
              <a:tabLst>
                <a:tab pos="2286000" algn="l"/>
              </a:tabLst>
            </a:pPr>
            <a:r>
              <a:rPr lang="en-US" sz="1800" dirty="0">
                <a:effectLst/>
                <a:latin typeface="+mj-lt"/>
                <a:ea typeface="Calibri" panose="020F0502020204030204" pitchFamily="34" charset="0"/>
                <a:cs typeface="Times New Roman" panose="02020603050405020304" pitchFamily="18" charset="0"/>
              </a:rPr>
              <a:t>Modern Operating System.</a:t>
            </a:r>
            <a:endParaRPr lang="en-IN" sz="1800" dirty="0">
              <a:effectLst/>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tabLst>
                <a:tab pos="2286000" algn="l"/>
              </a:tabLst>
            </a:pPr>
            <a:r>
              <a:rPr lang="en-US" sz="1800" dirty="0">
                <a:effectLst/>
                <a:latin typeface="+mj-lt"/>
                <a:ea typeface="Calibri" panose="020F0502020204030204" pitchFamily="34" charset="0"/>
                <a:cs typeface="Times New Roman" panose="02020603050405020304" pitchFamily="18" charset="0"/>
              </a:rPr>
              <a:t>Windows 7 or 10.</a:t>
            </a:r>
            <a:endParaRPr lang="en-IN" sz="1800" dirty="0">
              <a:effectLst/>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tabLst>
                <a:tab pos="2286000" algn="l"/>
              </a:tabLst>
            </a:pPr>
            <a:r>
              <a:rPr lang="en-US" sz="1800" dirty="0">
                <a:effectLst/>
                <a:latin typeface="+mj-lt"/>
                <a:ea typeface="Calibri" panose="020F0502020204030204" pitchFamily="34" charset="0"/>
                <a:cs typeface="Times New Roman" panose="02020603050405020304" pitchFamily="18" charset="0"/>
              </a:rPr>
              <a:t>Mac OS X 10.11 or higher, 64-bit.</a:t>
            </a:r>
            <a:endParaRPr lang="en-IN" sz="1800" dirty="0">
              <a:effectLst/>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tabLst>
                <a:tab pos="2286000" algn="l"/>
              </a:tabLst>
            </a:pPr>
            <a:r>
              <a:rPr lang="en-US" sz="1800" dirty="0">
                <a:effectLst/>
                <a:latin typeface="+mj-lt"/>
                <a:ea typeface="Calibri" panose="020F0502020204030204" pitchFamily="34" charset="0"/>
                <a:cs typeface="Times New Roman" panose="02020603050405020304" pitchFamily="18" charset="0"/>
              </a:rPr>
              <a:t>Linux: RHEL 6/7, 64-bit (almost all libraries also work in Ubuntu).</a:t>
            </a:r>
            <a:endParaRPr lang="en-IN" sz="1800" dirty="0">
              <a:effectLst/>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tabLst>
                <a:tab pos="2286000" algn="l"/>
              </a:tabLst>
            </a:pPr>
            <a:r>
              <a:rPr lang="en-US" sz="1800" dirty="0">
                <a:effectLst/>
                <a:latin typeface="+mj-lt"/>
                <a:ea typeface="Calibri" panose="020F0502020204030204" pitchFamily="34" charset="0"/>
                <a:cs typeface="Times New Roman" panose="02020603050405020304" pitchFamily="18" charset="0"/>
              </a:rPr>
              <a:t>x86 64-bit CPU (Intel / AMD architecture).</a:t>
            </a:r>
            <a:endParaRPr lang="en-IN" sz="1800" dirty="0">
              <a:effectLst/>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tabLst>
                <a:tab pos="2286000" algn="l"/>
              </a:tabLst>
            </a:pPr>
            <a:r>
              <a:rPr lang="en-US" sz="1800" dirty="0">
                <a:effectLst/>
                <a:latin typeface="+mj-lt"/>
                <a:ea typeface="Calibri" panose="020F0502020204030204" pitchFamily="34" charset="0"/>
                <a:cs typeface="Times New Roman" panose="02020603050405020304" pitchFamily="18" charset="0"/>
              </a:rPr>
              <a:t>4 GB RAM.</a:t>
            </a:r>
            <a:endParaRPr lang="en-IN" sz="1800" dirty="0">
              <a:effectLst/>
              <a:latin typeface="+mj-lt"/>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tabLst>
                <a:tab pos="2286000" algn="l"/>
              </a:tabLst>
            </a:pPr>
            <a:r>
              <a:rPr lang="en-US" sz="1800" dirty="0">
                <a:effectLst/>
                <a:latin typeface="+mj-lt"/>
                <a:ea typeface="Calibri" panose="020F0502020204030204" pitchFamily="34" charset="0"/>
                <a:cs typeface="Times New Roman" panose="02020603050405020304" pitchFamily="18" charset="0"/>
              </a:rPr>
              <a:t>5 GB free disk space.</a:t>
            </a:r>
            <a:endParaRPr lang="en-IN" sz="1800" dirty="0">
              <a:effectLst/>
              <a:latin typeface="+mj-lt"/>
              <a:ea typeface="Calibri" panose="020F0502020204030204" pitchFamily="34" charset="0"/>
              <a:cs typeface="Times New Roman" panose="02020603050405020304" pitchFamily="18" charset="0"/>
            </a:endParaRPr>
          </a:p>
          <a:p>
            <a:endParaRPr lang="en-IN" dirty="0">
              <a:latin typeface="+mj-lt"/>
            </a:endParaRPr>
          </a:p>
        </p:txBody>
      </p:sp>
    </p:spTree>
    <p:extLst>
      <p:ext uri="{BB962C8B-B14F-4D97-AF65-F5344CB8AC3E}">
        <p14:creationId xmlns:p14="http://schemas.microsoft.com/office/powerpoint/2010/main" val="134182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F847-9C42-401F-B83F-0152245559A5}"/>
              </a:ext>
            </a:extLst>
          </p:cNvPr>
          <p:cNvSpPr>
            <a:spLocks noGrp="1"/>
          </p:cNvSpPr>
          <p:nvPr>
            <p:ph type="title"/>
          </p:nvPr>
        </p:nvSpPr>
        <p:spPr>
          <a:xfrm>
            <a:off x="3044949" y="281175"/>
            <a:ext cx="5955495" cy="763525"/>
          </a:xfrm>
        </p:spPr>
        <p:txBody>
          <a:bodyPr/>
          <a:lstStyle/>
          <a:p>
            <a:pPr algn="ctr"/>
            <a:r>
              <a:rPr lang="en-IN" dirty="0"/>
              <a:t>Module Requirements</a:t>
            </a:r>
          </a:p>
        </p:txBody>
      </p:sp>
      <p:sp>
        <p:nvSpPr>
          <p:cNvPr id="3" name="Content Placeholder 2">
            <a:extLst>
              <a:ext uri="{FF2B5EF4-FFF2-40B4-BE49-F238E27FC236}">
                <a16:creationId xmlns:a16="http://schemas.microsoft.com/office/drawing/2014/main" id="{CE086D75-AA5D-4A6B-8A0B-11EED5541D5B}"/>
              </a:ext>
            </a:extLst>
          </p:cNvPr>
          <p:cNvSpPr>
            <a:spLocks noGrp="1"/>
          </p:cNvSpPr>
          <p:nvPr>
            <p:ph idx="1"/>
          </p:nvPr>
        </p:nvSpPr>
        <p:spPr/>
        <p:txBody>
          <a:bodyPr/>
          <a:lstStyle/>
          <a:p>
            <a:r>
              <a:rPr lang="en-IN" dirty="0"/>
              <a:t>S</a:t>
            </a:r>
            <a:r>
              <a:rPr lang="en-IN"/>
              <a:t>klearn </a:t>
            </a:r>
            <a:r>
              <a:rPr lang="en-IN" dirty="0"/>
              <a:t>module.</a:t>
            </a:r>
          </a:p>
          <a:p>
            <a:r>
              <a:rPr lang="en-IN" dirty="0"/>
              <a:t>Pandas module.</a:t>
            </a:r>
          </a:p>
          <a:p>
            <a:r>
              <a:rPr lang="en-IN" dirty="0"/>
              <a:t>NumPy module.</a:t>
            </a:r>
          </a:p>
          <a:p>
            <a:r>
              <a:rPr lang="en-IN" dirty="0"/>
              <a:t>Matplotlib module.</a:t>
            </a:r>
          </a:p>
          <a:p>
            <a:r>
              <a:rPr lang="en-IN" dirty="0"/>
              <a:t>Seaborn module.</a:t>
            </a:r>
          </a:p>
        </p:txBody>
      </p:sp>
    </p:spTree>
    <p:extLst>
      <p:ext uri="{BB962C8B-B14F-4D97-AF65-F5344CB8AC3E}">
        <p14:creationId xmlns:p14="http://schemas.microsoft.com/office/powerpoint/2010/main" val="2703484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FA6B-8FE5-4784-B8E0-C056F061B26E}"/>
              </a:ext>
            </a:extLst>
          </p:cNvPr>
          <p:cNvSpPr>
            <a:spLocks noGrp="1"/>
          </p:cNvSpPr>
          <p:nvPr>
            <p:ph type="title"/>
          </p:nvPr>
        </p:nvSpPr>
        <p:spPr>
          <a:xfrm>
            <a:off x="2892245" y="281175"/>
            <a:ext cx="6108200" cy="763525"/>
          </a:xfrm>
        </p:spPr>
        <p:txBody>
          <a:bodyPr/>
          <a:lstStyle/>
          <a:p>
            <a:pPr algn="ctr"/>
            <a:r>
              <a:rPr lang="en-IN" dirty="0"/>
              <a:t>List of algorithms used</a:t>
            </a:r>
          </a:p>
        </p:txBody>
      </p:sp>
      <p:sp>
        <p:nvSpPr>
          <p:cNvPr id="3" name="Content Placeholder 2">
            <a:extLst>
              <a:ext uri="{FF2B5EF4-FFF2-40B4-BE49-F238E27FC236}">
                <a16:creationId xmlns:a16="http://schemas.microsoft.com/office/drawing/2014/main" id="{615AF2FA-1874-4360-843B-8158C2BE769E}"/>
              </a:ext>
            </a:extLst>
          </p:cNvPr>
          <p:cNvSpPr>
            <a:spLocks noGrp="1"/>
          </p:cNvSpPr>
          <p:nvPr>
            <p:ph idx="1"/>
          </p:nvPr>
        </p:nvSpPr>
        <p:spPr/>
        <p:txBody>
          <a:bodyPr>
            <a:normAutofit/>
          </a:bodyPr>
          <a:lstStyle/>
          <a:p>
            <a:r>
              <a:rPr lang="en-IN" sz="2000" dirty="0"/>
              <a:t>As this is regression based problem we used 4 most popular algorithms, they are:</a:t>
            </a:r>
          </a:p>
          <a:p>
            <a:pPr marL="0" indent="0">
              <a:buNone/>
            </a:pPr>
            <a:endParaRPr lang="en-IN" sz="2000" dirty="0"/>
          </a:p>
          <a:p>
            <a:pPr marL="0" indent="0">
              <a:buNone/>
            </a:pPr>
            <a:r>
              <a:rPr lang="en-IN" sz="2000" dirty="0"/>
              <a:t>	1.  Linear Regression.</a:t>
            </a:r>
          </a:p>
          <a:p>
            <a:pPr marL="0" indent="0">
              <a:buNone/>
            </a:pPr>
            <a:r>
              <a:rPr lang="en-IN" sz="2000" dirty="0"/>
              <a:t>	2.  Support Vector Regression.</a:t>
            </a:r>
          </a:p>
          <a:p>
            <a:pPr marL="0" indent="0">
              <a:buNone/>
            </a:pPr>
            <a:r>
              <a:rPr lang="en-IN" sz="2000" dirty="0"/>
              <a:t>	3.  Decision Tree Regression.</a:t>
            </a:r>
          </a:p>
          <a:p>
            <a:pPr marL="0" indent="0">
              <a:buNone/>
            </a:pPr>
            <a:r>
              <a:rPr lang="en-IN" sz="2000" dirty="0"/>
              <a:t>	4.  Random Forest Regression.</a:t>
            </a:r>
          </a:p>
        </p:txBody>
      </p:sp>
    </p:spTree>
    <p:extLst>
      <p:ext uri="{BB962C8B-B14F-4D97-AF65-F5344CB8AC3E}">
        <p14:creationId xmlns:p14="http://schemas.microsoft.com/office/powerpoint/2010/main" val="199531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1608-124B-4B70-A088-DF1DB6EDF2EE}"/>
              </a:ext>
            </a:extLst>
          </p:cNvPr>
          <p:cNvSpPr>
            <a:spLocks noGrp="1"/>
          </p:cNvSpPr>
          <p:nvPr>
            <p:ph type="title"/>
          </p:nvPr>
        </p:nvSpPr>
        <p:spPr>
          <a:xfrm>
            <a:off x="3044949" y="281175"/>
            <a:ext cx="5955495" cy="763525"/>
          </a:xfrm>
        </p:spPr>
        <p:txBody>
          <a:bodyPr>
            <a:normAutofit/>
          </a:bodyPr>
          <a:lstStyle/>
          <a:p>
            <a:pPr algn="ctr"/>
            <a:r>
              <a:rPr lang="en-IN" dirty="0"/>
              <a:t>Linear Regression</a:t>
            </a:r>
          </a:p>
        </p:txBody>
      </p:sp>
      <p:pic>
        <p:nvPicPr>
          <p:cNvPr id="7176" name="Picture 8" descr="BLEH | Simple Linear Regression">
            <a:extLst>
              <a:ext uri="{FF2B5EF4-FFF2-40B4-BE49-F238E27FC236}">
                <a16:creationId xmlns:a16="http://schemas.microsoft.com/office/drawing/2014/main" id="{FB942A7B-226B-4B19-A042-556EC973F1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8965" y="1350110"/>
            <a:ext cx="8245475" cy="322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203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6172-8D48-46D4-8891-82E60A4882CF}"/>
              </a:ext>
            </a:extLst>
          </p:cNvPr>
          <p:cNvSpPr>
            <a:spLocks noGrp="1"/>
          </p:cNvSpPr>
          <p:nvPr>
            <p:ph type="title"/>
          </p:nvPr>
        </p:nvSpPr>
        <p:spPr>
          <a:xfrm>
            <a:off x="3197655" y="281175"/>
            <a:ext cx="5497380" cy="763525"/>
          </a:xfrm>
        </p:spPr>
        <p:txBody>
          <a:bodyPr/>
          <a:lstStyle/>
          <a:p>
            <a:r>
              <a:rPr lang="en-IN" dirty="0"/>
              <a:t>Support Vector Regression</a:t>
            </a:r>
          </a:p>
        </p:txBody>
      </p:sp>
      <p:pic>
        <p:nvPicPr>
          <p:cNvPr id="8194" name="Picture 2" descr="A schematic diagram of support vector regression using e-insensitive... |  Download Scientific Diagram">
            <a:extLst>
              <a:ext uri="{FF2B5EF4-FFF2-40B4-BE49-F238E27FC236}">
                <a16:creationId xmlns:a16="http://schemas.microsoft.com/office/drawing/2014/main" id="{8B5BBDEA-7A08-491C-AA3D-DC15EDE7A6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50" y="1502815"/>
            <a:ext cx="4726698" cy="32068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107FA88-1CA8-4573-B055-AB788B384E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03" t="14373" r="15071" b="8442"/>
          <a:stretch/>
        </p:blipFill>
        <p:spPr bwMode="auto">
          <a:xfrm>
            <a:off x="4896650" y="1502815"/>
            <a:ext cx="3664920" cy="328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773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2942-E005-4F7A-9A52-091812994B4C}"/>
              </a:ext>
            </a:extLst>
          </p:cNvPr>
          <p:cNvSpPr>
            <a:spLocks noGrp="1"/>
          </p:cNvSpPr>
          <p:nvPr>
            <p:ph type="title"/>
          </p:nvPr>
        </p:nvSpPr>
        <p:spPr>
          <a:xfrm>
            <a:off x="2892245" y="281175"/>
            <a:ext cx="6566316" cy="763525"/>
          </a:xfrm>
        </p:spPr>
        <p:txBody>
          <a:bodyPr>
            <a:normAutofit/>
          </a:bodyPr>
          <a:lstStyle/>
          <a:p>
            <a:pPr algn="ctr"/>
            <a:r>
              <a:rPr lang="en-IN" dirty="0"/>
              <a:t>Decision Tree Regression</a:t>
            </a:r>
          </a:p>
        </p:txBody>
      </p:sp>
      <p:pic>
        <p:nvPicPr>
          <p:cNvPr id="9218" name="Picture 2" descr="Decision Trees Tutorial – Algobeans">
            <a:extLst>
              <a:ext uri="{FF2B5EF4-FFF2-40B4-BE49-F238E27FC236}">
                <a16:creationId xmlns:a16="http://schemas.microsoft.com/office/drawing/2014/main" id="{224B40DA-0E54-4969-B3C3-AC13B1DC1B8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745" t="4546" r="-2745" b="9081"/>
          <a:stretch/>
        </p:blipFill>
        <p:spPr bwMode="auto">
          <a:xfrm>
            <a:off x="1350973" y="1482890"/>
            <a:ext cx="6442054" cy="335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07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7381-93FE-4208-ADBB-083279E61F1E}"/>
              </a:ext>
            </a:extLst>
          </p:cNvPr>
          <p:cNvSpPr>
            <a:spLocks noGrp="1"/>
          </p:cNvSpPr>
          <p:nvPr>
            <p:ph type="title"/>
          </p:nvPr>
        </p:nvSpPr>
        <p:spPr>
          <a:xfrm>
            <a:off x="2892245" y="288750"/>
            <a:ext cx="6566315" cy="763525"/>
          </a:xfrm>
        </p:spPr>
        <p:txBody>
          <a:bodyPr/>
          <a:lstStyle/>
          <a:p>
            <a:pPr algn="ctr"/>
            <a:r>
              <a:rPr lang="en-IN" dirty="0"/>
              <a:t>Random Forest Regression</a:t>
            </a:r>
          </a:p>
        </p:txBody>
      </p:sp>
      <p:pic>
        <p:nvPicPr>
          <p:cNvPr id="10242" name="Picture 2" descr="A Quick and Dirty Guide to Random Forest Regression | by Ashwin Raj |  Towards Data Science">
            <a:extLst>
              <a:ext uri="{FF2B5EF4-FFF2-40B4-BE49-F238E27FC236}">
                <a16:creationId xmlns:a16="http://schemas.microsoft.com/office/drawing/2014/main" id="{ADEB2AE9-1E17-4C8B-BA90-2A229C4454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8843" y="1416803"/>
            <a:ext cx="6566314" cy="369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353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8C4A6-57C5-4790-9EAA-4D45C985DA25}"/>
              </a:ext>
            </a:extLst>
          </p:cNvPr>
          <p:cNvSpPr>
            <a:spLocks noGrp="1"/>
          </p:cNvSpPr>
          <p:nvPr>
            <p:ph type="title"/>
          </p:nvPr>
        </p:nvSpPr>
        <p:spPr>
          <a:xfrm>
            <a:off x="3197655" y="281175"/>
            <a:ext cx="5802790" cy="763525"/>
          </a:xfrm>
        </p:spPr>
        <p:txBody>
          <a:bodyPr/>
          <a:lstStyle/>
          <a:p>
            <a:pPr algn="ctr"/>
            <a:r>
              <a:rPr lang="en-IN" dirty="0"/>
              <a:t>Graphical User Interface</a:t>
            </a:r>
          </a:p>
        </p:txBody>
      </p:sp>
      <p:sp>
        <p:nvSpPr>
          <p:cNvPr id="3" name="Content Placeholder 2">
            <a:extLst>
              <a:ext uri="{FF2B5EF4-FFF2-40B4-BE49-F238E27FC236}">
                <a16:creationId xmlns:a16="http://schemas.microsoft.com/office/drawing/2014/main" id="{03F7F629-3AB8-4BD1-83DF-40574AF7FA43}"/>
              </a:ext>
            </a:extLst>
          </p:cNvPr>
          <p:cNvSpPr>
            <a:spLocks noGrp="1"/>
          </p:cNvSpPr>
          <p:nvPr>
            <p:ph idx="1"/>
          </p:nvPr>
        </p:nvSpPr>
        <p:spPr/>
        <p:txBody>
          <a:bodyPr>
            <a:normAutofit/>
          </a:bodyPr>
          <a:lstStyle/>
          <a:p>
            <a:r>
              <a:rPr lang="en-IN" sz="1400" b="1" u="sng" dirty="0">
                <a:latin typeface="+mj-lt"/>
                <a:cs typeface="Times New Roman" panose="02020603050405020304" pitchFamily="18" charset="0"/>
              </a:rPr>
              <a:t>Graphical User Interface:</a:t>
            </a:r>
          </a:p>
          <a:p>
            <a:pPr marL="0" indent="0">
              <a:buNone/>
            </a:pPr>
            <a:r>
              <a:rPr lang="en-IN" sz="1400" b="1" i="0" dirty="0">
                <a:solidFill>
                  <a:srgbClr val="202124"/>
                </a:solidFill>
                <a:effectLst/>
                <a:latin typeface="+mj-lt"/>
                <a:cs typeface="Times New Roman" panose="02020603050405020304" pitchFamily="18" charset="0"/>
              </a:rPr>
              <a:t>	</a:t>
            </a:r>
            <a:r>
              <a:rPr lang="en-US" sz="1400" i="0" dirty="0">
                <a:solidFill>
                  <a:schemeClr val="tx2"/>
                </a:solidFill>
                <a:effectLst/>
                <a:latin typeface="+mj-lt"/>
                <a:cs typeface="Times New Roman" panose="02020603050405020304" pitchFamily="18" charset="0"/>
              </a:rPr>
              <a:t>A graphical user interface (GUI) is a type of user interface through which users interact with electronic devices via visual indicator representations.</a:t>
            </a:r>
            <a:endParaRPr lang="en-IN" sz="1400" i="0" dirty="0">
              <a:solidFill>
                <a:schemeClr val="tx2"/>
              </a:solidFill>
              <a:effectLst/>
              <a:latin typeface="+mj-lt"/>
              <a:cs typeface="Times New Roman" panose="02020603050405020304" pitchFamily="18" charset="0"/>
            </a:endParaRPr>
          </a:p>
          <a:p>
            <a:pPr marL="0" indent="0">
              <a:buNone/>
            </a:pPr>
            <a:r>
              <a:rPr lang="en-IN" sz="1400" i="0" dirty="0">
                <a:solidFill>
                  <a:schemeClr val="tx2"/>
                </a:solidFill>
                <a:effectLst/>
                <a:latin typeface="+mj-lt"/>
                <a:cs typeface="Times New Roman" panose="02020603050405020304" pitchFamily="18" charset="0"/>
              </a:rPr>
              <a:t>	</a:t>
            </a:r>
            <a:r>
              <a:rPr lang="en-US" sz="1400" i="0" dirty="0">
                <a:solidFill>
                  <a:schemeClr val="tx2"/>
                </a:solidFill>
                <a:latin typeface="+mj-lt"/>
                <a:cs typeface="Times New Roman" panose="02020603050405020304" pitchFamily="18" charset="0"/>
              </a:rPr>
              <a:t>W</a:t>
            </a:r>
            <a:r>
              <a:rPr lang="en-US" sz="1400" dirty="0">
                <a:solidFill>
                  <a:schemeClr val="tx2"/>
                </a:solidFill>
                <a:effectLst/>
                <a:latin typeface="+mj-lt"/>
                <a:ea typeface="Calibri" panose="020F0502020204030204" pitchFamily="34" charset="0"/>
                <a:cs typeface="Times New Roman" panose="02020603050405020304" pitchFamily="18" charset="0"/>
              </a:rPr>
              <a:t>e used </a:t>
            </a:r>
            <a:r>
              <a:rPr lang="en-US" sz="1400" b="1" dirty="0">
                <a:solidFill>
                  <a:schemeClr val="tx2"/>
                </a:solidFill>
                <a:effectLst/>
                <a:latin typeface="+mj-lt"/>
                <a:ea typeface="Calibri" panose="020F0502020204030204" pitchFamily="34" charset="0"/>
                <a:cs typeface="Times New Roman" panose="02020603050405020304" pitchFamily="18" charset="0"/>
              </a:rPr>
              <a:t>Streamlit</a:t>
            </a:r>
            <a:r>
              <a:rPr lang="en-US" sz="1400" dirty="0">
                <a:solidFill>
                  <a:schemeClr val="tx2"/>
                </a:solidFill>
                <a:effectLst/>
                <a:latin typeface="+mj-lt"/>
                <a:ea typeface="Calibri" panose="020F0502020204030204" pitchFamily="34" charset="0"/>
                <a:cs typeface="Times New Roman" panose="02020603050405020304" pitchFamily="18" charset="0"/>
              </a:rPr>
              <a:t> plugin to build Graphical User Interface (GUI) of our project. This helps us to makes users to interact with model and tool.</a:t>
            </a:r>
          </a:p>
          <a:p>
            <a:pPr marL="0" indent="0">
              <a:buNone/>
            </a:pPr>
            <a:endParaRPr lang="en-US" sz="1400" i="0" dirty="0">
              <a:solidFill>
                <a:schemeClr val="tx2"/>
              </a:solidFill>
              <a:latin typeface="+mj-lt"/>
              <a:cs typeface="Times New Roman" panose="02020603050405020304" pitchFamily="18" charset="0"/>
            </a:endParaRPr>
          </a:p>
          <a:p>
            <a:r>
              <a:rPr lang="en-US" sz="1400" b="1" i="0" u="sng" dirty="0">
                <a:solidFill>
                  <a:schemeClr val="tx2"/>
                </a:solidFill>
                <a:latin typeface="+mj-lt"/>
                <a:cs typeface="Times New Roman" panose="02020603050405020304" pitchFamily="18" charset="0"/>
              </a:rPr>
              <a:t>Streamli</a:t>
            </a:r>
            <a:r>
              <a:rPr lang="en-US" sz="1400" b="1" u="sng" dirty="0">
                <a:solidFill>
                  <a:schemeClr val="tx2"/>
                </a:solidFill>
                <a:latin typeface="+mj-lt"/>
                <a:cs typeface="Times New Roman" panose="02020603050405020304" pitchFamily="18" charset="0"/>
              </a:rPr>
              <a:t>t</a:t>
            </a:r>
          </a:p>
          <a:p>
            <a:pPr marL="0" indent="0">
              <a:buNone/>
            </a:pPr>
            <a:r>
              <a:rPr lang="en-US" sz="1400" dirty="0">
                <a:solidFill>
                  <a:schemeClr val="tx2"/>
                </a:solidFill>
                <a:latin typeface="+mj-lt"/>
                <a:cs typeface="Times New Roman" panose="02020603050405020304" pitchFamily="18" charset="0"/>
              </a:rPr>
              <a:t>	</a:t>
            </a:r>
            <a:r>
              <a:rPr lang="en-US" sz="1400" dirty="0">
                <a:solidFill>
                  <a:schemeClr val="tx2"/>
                </a:solidFill>
                <a:effectLst/>
                <a:latin typeface="+mj-lt"/>
                <a:ea typeface="Calibri" panose="020F0502020204030204" pitchFamily="34" charset="0"/>
              </a:rPr>
              <a:t>Streamlit is an open-source python library for creating and sharing web apps for data science and machine learning projects. The library can help you create and deploy your data science solution in a few minutes with a few lines of code.</a:t>
            </a:r>
            <a:endParaRPr lang="en-US" sz="1400" dirty="0">
              <a:solidFill>
                <a:schemeClr val="tx2"/>
              </a:solidFill>
              <a:latin typeface="+mj-lt"/>
              <a:cs typeface="Times New Roman" panose="02020603050405020304" pitchFamily="18" charset="0"/>
            </a:endParaRPr>
          </a:p>
        </p:txBody>
      </p:sp>
    </p:spTree>
    <p:extLst>
      <p:ext uri="{BB962C8B-B14F-4D97-AF65-F5344CB8AC3E}">
        <p14:creationId xmlns:p14="http://schemas.microsoft.com/office/powerpoint/2010/main" val="1769477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17841-32C1-49C6-962E-EE7CCC82B627}"/>
              </a:ext>
            </a:extLst>
          </p:cNvPr>
          <p:cNvSpPr>
            <a:spLocks noGrp="1"/>
          </p:cNvSpPr>
          <p:nvPr>
            <p:ph type="title"/>
          </p:nvPr>
        </p:nvSpPr>
        <p:spPr>
          <a:xfrm>
            <a:off x="3197655" y="281175"/>
            <a:ext cx="5802790" cy="763525"/>
          </a:xfrm>
        </p:spPr>
        <p:txBody>
          <a:bodyPr/>
          <a:lstStyle/>
          <a:p>
            <a:pPr algn="ctr"/>
            <a:r>
              <a:rPr lang="en-IN" dirty="0"/>
              <a:t>Feature Extraction Histograms</a:t>
            </a:r>
          </a:p>
        </p:txBody>
      </p:sp>
      <p:sp>
        <p:nvSpPr>
          <p:cNvPr id="3" name="Content Placeholder 2">
            <a:extLst>
              <a:ext uri="{FF2B5EF4-FFF2-40B4-BE49-F238E27FC236}">
                <a16:creationId xmlns:a16="http://schemas.microsoft.com/office/drawing/2014/main" id="{2C35512F-8FAD-4A2B-B589-5EE4A7450472}"/>
              </a:ext>
            </a:extLst>
          </p:cNvPr>
          <p:cNvSpPr>
            <a:spLocks noGrp="1"/>
          </p:cNvSpPr>
          <p:nvPr>
            <p:ph idx="1"/>
          </p:nvPr>
        </p:nvSpPr>
        <p:spPr>
          <a:xfrm>
            <a:off x="448965" y="1197405"/>
            <a:ext cx="8246071" cy="3664920"/>
          </a:xfrm>
        </p:spPr>
        <p:txBody>
          <a:bodyPr>
            <a:normAutofit/>
          </a:bodyPr>
          <a:lstStyle/>
          <a:p>
            <a:r>
              <a:rPr lang="en-IN" sz="1400" u="sng" dirty="0"/>
              <a:t>Mutual Information: </a:t>
            </a:r>
          </a:p>
          <a:p>
            <a:pPr marL="457200" lvl="1" indent="0">
              <a:buNone/>
            </a:pPr>
            <a:r>
              <a:rPr lang="en-IN" sz="1050" b="0" i="0" dirty="0">
                <a:solidFill>
                  <a:srgbClr val="202124"/>
                </a:solidFill>
                <a:effectLst/>
                <a:latin typeface="arial" panose="020B0604020202020204" pitchFamily="34" charset="0"/>
              </a:rPr>
              <a:t>	</a:t>
            </a:r>
            <a:r>
              <a:rPr lang="en-US" sz="1200" i="0" dirty="0">
                <a:solidFill>
                  <a:srgbClr val="202124"/>
                </a:solidFill>
                <a:effectLst/>
                <a:latin typeface="arial" panose="020B0604020202020204" pitchFamily="34" charset="0"/>
              </a:rPr>
              <a:t>Mutual information is one of many quantities that measures how much one random variables tells us about another. [</a:t>
            </a:r>
            <a:r>
              <a:rPr lang="fr-FR" sz="1200" i="0" dirty="0">
                <a:solidFill>
                  <a:srgbClr val="202124"/>
                </a:solidFill>
                <a:effectLst/>
                <a:latin typeface="arial" panose="020B0604020202020204" pitchFamily="34" charset="0"/>
              </a:rPr>
              <a:t>Quant, GraduationYear,   experince, 12percentage, 10percentage</a:t>
            </a:r>
            <a:r>
              <a:rPr lang="en-US" sz="1200" i="0" dirty="0">
                <a:solidFill>
                  <a:srgbClr val="202124"/>
                </a:solidFill>
                <a:effectLst/>
                <a:latin typeface="arial" panose="020B0604020202020204" pitchFamily="34" charset="0"/>
              </a:rPr>
              <a:t> ].</a:t>
            </a:r>
          </a:p>
          <a:p>
            <a:endParaRPr lang="en-IN" sz="1400" dirty="0"/>
          </a:p>
        </p:txBody>
      </p:sp>
      <p:pic>
        <p:nvPicPr>
          <p:cNvPr id="6" name="Picture 5" descr="Chart&#10;&#10;Description automatically generated">
            <a:extLst>
              <a:ext uri="{FF2B5EF4-FFF2-40B4-BE49-F238E27FC236}">
                <a16:creationId xmlns:a16="http://schemas.microsoft.com/office/drawing/2014/main" id="{53464F89-EF5B-4D18-9DD4-325FA9CF9C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0605" y="1838947"/>
            <a:ext cx="4997675" cy="3304553"/>
          </a:xfrm>
          <a:prstGeom prst="rect">
            <a:avLst/>
          </a:prstGeom>
          <a:noFill/>
          <a:ln>
            <a:noFill/>
          </a:ln>
        </p:spPr>
      </p:pic>
    </p:spTree>
    <p:extLst>
      <p:ext uri="{BB962C8B-B14F-4D97-AF65-F5344CB8AC3E}">
        <p14:creationId xmlns:p14="http://schemas.microsoft.com/office/powerpoint/2010/main" val="269338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390" y="281175"/>
            <a:ext cx="6413610" cy="763525"/>
          </a:xfrm>
        </p:spPr>
        <p:txBody>
          <a:bodyPr>
            <a:normAutofit fontScale="90000"/>
          </a:bodyPr>
          <a:lstStyle/>
          <a:p>
            <a:r>
              <a:rPr lang="en-US" dirty="0"/>
              <a:t>Short Overview on Machine Learning</a:t>
            </a:r>
          </a:p>
        </p:txBody>
      </p:sp>
      <p:sp>
        <p:nvSpPr>
          <p:cNvPr id="3" name="Content Placeholder 2"/>
          <p:cNvSpPr>
            <a:spLocks noGrp="1"/>
          </p:cNvSpPr>
          <p:nvPr>
            <p:ph idx="1"/>
          </p:nvPr>
        </p:nvSpPr>
        <p:spPr>
          <a:xfrm>
            <a:off x="143555" y="1350110"/>
            <a:ext cx="8551480" cy="3664920"/>
          </a:xfrm>
        </p:spPr>
        <p:txBody>
          <a:bodyPr>
            <a:normAutofit/>
          </a:bodyPr>
          <a:lstStyle/>
          <a:p>
            <a:r>
              <a:rPr lang="en-US" sz="1200" b="1" u="sng" dirty="0">
                <a:solidFill>
                  <a:schemeClr val="tx2"/>
                </a:solidFill>
                <a:latin typeface="+mj-lt"/>
                <a:cs typeface="Times New Roman" panose="02020603050405020304" pitchFamily="18" charset="0"/>
              </a:rPr>
              <a:t>Machine Learning</a:t>
            </a:r>
          </a:p>
          <a:p>
            <a:pPr marL="0" indent="0">
              <a:buNone/>
            </a:pPr>
            <a:r>
              <a:rPr lang="en-US" sz="1200" dirty="0">
                <a:solidFill>
                  <a:schemeClr val="tx2"/>
                </a:solidFill>
                <a:latin typeface="+mj-lt"/>
                <a:cs typeface="Times New Roman" panose="02020603050405020304" pitchFamily="18" charset="0"/>
              </a:rPr>
              <a:t>	</a:t>
            </a:r>
          </a:p>
          <a:p>
            <a:pPr marL="0" indent="0">
              <a:buNone/>
            </a:pPr>
            <a:r>
              <a:rPr lang="en-US" sz="1200" b="1" i="0" dirty="0">
                <a:solidFill>
                  <a:schemeClr val="tx2"/>
                </a:solidFill>
                <a:effectLst/>
                <a:latin typeface="+mj-lt"/>
                <a:cs typeface="Times New Roman" panose="02020603050405020304" pitchFamily="18" charset="0"/>
              </a:rPr>
              <a:t>	</a:t>
            </a:r>
            <a:r>
              <a:rPr lang="en-US" sz="1200" i="0" dirty="0">
                <a:solidFill>
                  <a:schemeClr val="tx2"/>
                </a:solidFill>
                <a:effectLst/>
                <a:latin typeface="+mj-lt"/>
                <a:cs typeface="Times New Roman" panose="02020603050405020304" pitchFamily="18" charset="0"/>
              </a:rPr>
              <a:t>Machine learning </a:t>
            </a:r>
            <a:r>
              <a:rPr lang="en-US" sz="1200" b="0" i="0" dirty="0">
                <a:solidFill>
                  <a:schemeClr val="tx2"/>
                </a:solidFill>
                <a:effectLst/>
                <a:latin typeface="+mj-lt"/>
                <a:cs typeface="Times New Roman" panose="02020603050405020304" pitchFamily="18" charset="0"/>
              </a:rPr>
              <a:t>(ML) is a type of artificial intelligence (AI) that allows software applications to become more accurate at predicting outcomes without being explicitly programmed to do so. Machine learning algorithms use historical data as input to predict new output values.</a:t>
            </a:r>
          </a:p>
          <a:p>
            <a:pPr marL="0" indent="0">
              <a:buNone/>
            </a:pPr>
            <a:r>
              <a:rPr lang="en-US" sz="1200" dirty="0">
                <a:solidFill>
                  <a:schemeClr val="tx2"/>
                </a:solidFill>
                <a:latin typeface="+mj-lt"/>
                <a:cs typeface="Times New Roman" panose="02020603050405020304" pitchFamily="18" charset="0"/>
              </a:rPr>
              <a:t>        </a:t>
            </a:r>
          </a:p>
          <a:p>
            <a:r>
              <a:rPr lang="en-US" sz="1200" b="1" u="sng" dirty="0">
                <a:solidFill>
                  <a:schemeClr val="tx2"/>
                </a:solidFill>
                <a:latin typeface="+mj-lt"/>
                <a:cs typeface="Times New Roman" panose="02020603050405020304" pitchFamily="18" charset="0"/>
              </a:rPr>
              <a:t>Types of problems can be solved using ML</a:t>
            </a:r>
          </a:p>
          <a:p>
            <a:pPr marL="0" indent="0">
              <a:buNone/>
            </a:pPr>
            <a:endParaRPr lang="en-US" sz="1200" dirty="0">
              <a:solidFill>
                <a:schemeClr val="tx2"/>
              </a:solidFill>
              <a:latin typeface="+mj-lt"/>
              <a:cs typeface="Times New Roman" panose="02020603050405020304" pitchFamily="18" charset="0"/>
            </a:endParaRPr>
          </a:p>
          <a:p>
            <a:pPr marL="0" indent="0">
              <a:buNone/>
            </a:pPr>
            <a:r>
              <a:rPr lang="en-US" sz="1200" dirty="0">
                <a:solidFill>
                  <a:schemeClr val="tx2"/>
                </a:solidFill>
                <a:latin typeface="+mj-lt"/>
                <a:cs typeface="Times New Roman" panose="02020603050405020304" pitchFamily="18" charset="0"/>
              </a:rPr>
              <a:t>	1. </a:t>
            </a:r>
            <a:r>
              <a:rPr lang="en-US" sz="1200" b="1" dirty="0">
                <a:solidFill>
                  <a:schemeClr val="tx2"/>
                </a:solidFill>
                <a:latin typeface="+mj-lt"/>
                <a:cs typeface="Times New Roman" panose="02020603050405020304" pitchFamily="18" charset="0"/>
              </a:rPr>
              <a:t>Regression: </a:t>
            </a:r>
          </a:p>
          <a:p>
            <a:pPr marL="0" indent="0">
              <a:buNone/>
            </a:pPr>
            <a:r>
              <a:rPr lang="en-US" sz="1200" dirty="0">
                <a:solidFill>
                  <a:schemeClr val="tx2"/>
                </a:solidFill>
                <a:latin typeface="+mj-lt"/>
                <a:cs typeface="Times New Roman" panose="02020603050405020304" pitchFamily="18" charset="0"/>
              </a:rPr>
              <a:t>		A machine learning technique whose aim is to predict a trending a hyperplane for a dataset which has a 	continues labelled output/dependent feature. </a:t>
            </a:r>
          </a:p>
          <a:p>
            <a:pPr marL="0" indent="0">
              <a:buNone/>
            </a:pPr>
            <a:r>
              <a:rPr lang="en-US" sz="1200" dirty="0">
                <a:solidFill>
                  <a:schemeClr val="tx2"/>
                </a:solidFill>
                <a:latin typeface="+mj-lt"/>
                <a:cs typeface="Times New Roman" panose="02020603050405020304" pitchFamily="18" charset="0"/>
              </a:rPr>
              <a:t>	2. </a:t>
            </a:r>
            <a:r>
              <a:rPr lang="en-US" sz="1200" b="1" dirty="0">
                <a:solidFill>
                  <a:schemeClr val="tx2"/>
                </a:solidFill>
                <a:latin typeface="+mj-lt"/>
                <a:cs typeface="Times New Roman" panose="02020603050405020304" pitchFamily="18" charset="0"/>
              </a:rPr>
              <a:t>Classification:</a:t>
            </a:r>
          </a:p>
          <a:p>
            <a:pPr marL="0" indent="0">
              <a:buNone/>
            </a:pPr>
            <a:r>
              <a:rPr lang="en-US" sz="1200" dirty="0">
                <a:solidFill>
                  <a:schemeClr val="tx2"/>
                </a:solidFill>
                <a:latin typeface="+mj-lt"/>
                <a:cs typeface="Times New Roman" panose="02020603050405020304" pitchFamily="18" charset="0"/>
              </a:rPr>
              <a:t>		</a:t>
            </a:r>
            <a:r>
              <a:rPr lang="en-US" sz="1200" b="1" i="0" dirty="0">
                <a:solidFill>
                  <a:schemeClr val="tx2"/>
                </a:solidFill>
                <a:effectLst/>
                <a:latin typeface="+mj-lt"/>
              </a:rPr>
              <a:t> </a:t>
            </a:r>
            <a:r>
              <a:rPr lang="en-US" sz="1200" i="0" dirty="0">
                <a:solidFill>
                  <a:schemeClr val="tx2"/>
                </a:solidFill>
                <a:effectLst/>
                <a:latin typeface="+mj-lt"/>
                <a:cs typeface="Times New Roman" panose="02020603050405020304" pitchFamily="18" charset="0"/>
              </a:rPr>
              <a:t>A ma</a:t>
            </a:r>
            <a:r>
              <a:rPr lang="en-US" sz="1200" dirty="0">
                <a:solidFill>
                  <a:schemeClr val="tx2"/>
                </a:solidFill>
                <a:latin typeface="+mj-lt"/>
                <a:cs typeface="Times New Roman" panose="02020603050405020304" pitchFamily="18" charset="0"/>
              </a:rPr>
              <a:t>chine learning technique whose aim is to </a:t>
            </a:r>
            <a:r>
              <a:rPr lang="en-US" sz="1200" i="0" dirty="0">
                <a:solidFill>
                  <a:schemeClr val="tx2"/>
                </a:solidFill>
                <a:effectLst/>
                <a:latin typeface="+mj-lt"/>
                <a:cs typeface="Times New Roman" panose="02020603050405020304" pitchFamily="18" charset="0"/>
              </a:rPr>
              <a:t>predict a discrete class label output/dependent feature.</a:t>
            </a:r>
            <a:endParaRPr lang="en-US" sz="1200" dirty="0">
              <a:solidFill>
                <a:schemeClr val="tx2"/>
              </a:solidFill>
              <a:latin typeface="+mj-lt"/>
              <a:cs typeface="Times New Roman" panose="02020603050405020304" pitchFamily="18" charset="0"/>
            </a:endParaRPr>
          </a:p>
          <a:p>
            <a:pPr marL="0" indent="0">
              <a:buNone/>
            </a:pPr>
            <a:r>
              <a:rPr lang="en-US" sz="1200" dirty="0">
                <a:solidFill>
                  <a:schemeClr val="tx2"/>
                </a:solidFill>
                <a:latin typeface="+mj-lt"/>
                <a:cs typeface="Times New Roman" panose="02020603050405020304" pitchFamily="18" charset="0"/>
              </a:rPr>
              <a:t>	3. </a:t>
            </a:r>
            <a:r>
              <a:rPr lang="en-US" sz="1200" b="1" dirty="0">
                <a:solidFill>
                  <a:schemeClr val="tx2"/>
                </a:solidFill>
                <a:latin typeface="+mj-lt"/>
                <a:cs typeface="Times New Roman" panose="02020603050405020304" pitchFamily="18" charset="0"/>
              </a:rPr>
              <a:t>Clustering: </a:t>
            </a:r>
          </a:p>
          <a:p>
            <a:pPr marL="0" indent="0">
              <a:buNone/>
            </a:pPr>
            <a:r>
              <a:rPr lang="en-US" sz="1200" dirty="0">
                <a:solidFill>
                  <a:schemeClr val="tx2"/>
                </a:solidFill>
                <a:latin typeface="+mj-lt"/>
                <a:cs typeface="Times New Roman" panose="02020603050405020304" pitchFamily="18" charset="0"/>
              </a:rPr>
              <a:t>		A</a:t>
            </a:r>
            <a:r>
              <a:rPr lang="en-US" sz="1200" i="0" dirty="0">
                <a:solidFill>
                  <a:schemeClr val="tx2"/>
                </a:solidFill>
                <a:effectLst/>
                <a:latin typeface="+mj-lt"/>
                <a:cs typeface="Times New Roman" panose="02020603050405020304" pitchFamily="18" charset="0"/>
              </a:rPr>
              <a:t> </a:t>
            </a:r>
            <a:r>
              <a:rPr lang="en-US" sz="1200" dirty="0">
                <a:solidFill>
                  <a:schemeClr val="tx2"/>
                </a:solidFill>
                <a:latin typeface="+mj-lt"/>
                <a:cs typeface="Times New Roman" panose="02020603050405020304" pitchFamily="18" charset="0"/>
              </a:rPr>
              <a:t>m</a:t>
            </a:r>
            <a:r>
              <a:rPr lang="en-US" sz="1200" i="0" dirty="0">
                <a:solidFill>
                  <a:schemeClr val="tx2"/>
                </a:solidFill>
                <a:effectLst/>
                <a:latin typeface="+mj-lt"/>
                <a:cs typeface="Times New Roman" panose="02020603050405020304" pitchFamily="18" charset="0"/>
              </a:rPr>
              <a:t>achine Learning technique whose aim is to group the data points having similar features and not 	having any proper dependent feature.</a:t>
            </a:r>
            <a:endParaRPr lang="en-US" sz="1200" dirty="0">
              <a:solidFill>
                <a:schemeClr val="tx2"/>
              </a:solidFill>
              <a:latin typeface="+mj-lt"/>
              <a:cs typeface="Times New Roman" panose="02020603050405020304" pitchFamily="18" charset="0"/>
            </a:endParaRPr>
          </a:p>
          <a:p>
            <a:pPr marL="0" indent="0">
              <a:buNone/>
            </a:pPr>
            <a:endParaRPr lang="en-US" sz="1200" dirty="0">
              <a:solidFill>
                <a:schemeClr val="tx2"/>
              </a:solidFill>
              <a:latin typeface="+mj-lt"/>
            </a:endParaRPr>
          </a:p>
          <a:p>
            <a:pPr marL="0" indent="0">
              <a:buNone/>
            </a:pPr>
            <a:endParaRPr lang="en-US" sz="1200" dirty="0">
              <a:solidFill>
                <a:schemeClr val="tx2"/>
              </a:solidFill>
              <a:latin typeface="+mj-lt"/>
            </a:endParaRPr>
          </a:p>
          <a:p>
            <a:pPr marL="0" indent="0">
              <a:buNone/>
            </a:pPr>
            <a:endParaRPr lang="en-US" sz="1200" dirty="0">
              <a:solidFill>
                <a:schemeClr val="tx2"/>
              </a:solidFill>
              <a:latin typeface="+mj-lt"/>
            </a:endParaRPr>
          </a:p>
          <a:p>
            <a:endParaRPr lang="en-US" sz="1200" dirty="0">
              <a:solidFill>
                <a:schemeClr val="tx2"/>
              </a:solidFill>
              <a:latin typeface="+mj-lt"/>
            </a:endParaRPr>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A8B8-E3AF-4A8A-A2C5-372BA3042931}"/>
              </a:ext>
            </a:extLst>
          </p:cNvPr>
          <p:cNvSpPr>
            <a:spLocks noGrp="1"/>
          </p:cNvSpPr>
          <p:nvPr>
            <p:ph type="title"/>
          </p:nvPr>
        </p:nvSpPr>
        <p:spPr>
          <a:xfrm>
            <a:off x="3197655" y="281175"/>
            <a:ext cx="5802790" cy="763525"/>
          </a:xfrm>
        </p:spPr>
        <p:txBody>
          <a:bodyPr/>
          <a:lstStyle/>
          <a:p>
            <a:pPr algn="ctr"/>
            <a:r>
              <a:rPr lang="en-IN" dirty="0"/>
              <a:t>Histogram of Quant feature </a:t>
            </a:r>
          </a:p>
        </p:txBody>
      </p:sp>
      <p:pic>
        <p:nvPicPr>
          <p:cNvPr id="4" name="Content Placeholder 3">
            <a:extLst>
              <a:ext uri="{FF2B5EF4-FFF2-40B4-BE49-F238E27FC236}">
                <a16:creationId xmlns:a16="http://schemas.microsoft.com/office/drawing/2014/main" id="{90C2C055-DD93-4A65-9020-01CA7A4FBA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1048" y="1608335"/>
            <a:ext cx="4761905" cy="3149206"/>
          </a:xfrm>
          <a:prstGeom prst="rect">
            <a:avLst/>
          </a:prstGeom>
          <a:noFill/>
          <a:ln>
            <a:noFill/>
          </a:ln>
        </p:spPr>
      </p:pic>
    </p:spTree>
    <p:extLst>
      <p:ext uri="{BB962C8B-B14F-4D97-AF65-F5344CB8AC3E}">
        <p14:creationId xmlns:p14="http://schemas.microsoft.com/office/powerpoint/2010/main" val="988264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2F7B-4E61-43F9-BFD9-D8F2E21C7952}"/>
              </a:ext>
            </a:extLst>
          </p:cNvPr>
          <p:cNvSpPr>
            <a:spLocks noGrp="1"/>
          </p:cNvSpPr>
          <p:nvPr>
            <p:ph type="title"/>
          </p:nvPr>
        </p:nvSpPr>
        <p:spPr>
          <a:xfrm>
            <a:off x="3044949" y="281175"/>
            <a:ext cx="5955495" cy="763525"/>
          </a:xfrm>
        </p:spPr>
        <p:txBody>
          <a:bodyPr/>
          <a:lstStyle/>
          <a:p>
            <a:pPr algn="ctr"/>
            <a:r>
              <a:rPr lang="en-IN" dirty="0"/>
              <a:t>Histograms</a:t>
            </a:r>
          </a:p>
        </p:txBody>
      </p:sp>
      <p:sp>
        <p:nvSpPr>
          <p:cNvPr id="3" name="Text Placeholder 2">
            <a:extLst>
              <a:ext uri="{FF2B5EF4-FFF2-40B4-BE49-F238E27FC236}">
                <a16:creationId xmlns:a16="http://schemas.microsoft.com/office/drawing/2014/main" id="{2273222C-E669-499A-8BA6-A9C4D0641298}"/>
              </a:ext>
            </a:extLst>
          </p:cNvPr>
          <p:cNvSpPr>
            <a:spLocks noGrp="1"/>
          </p:cNvSpPr>
          <p:nvPr>
            <p:ph type="body" idx="1"/>
          </p:nvPr>
        </p:nvSpPr>
        <p:spPr>
          <a:xfrm>
            <a:off x="491502" y="1346064"/>
            <a:ext cx="4040188" cy="479822"/>
          </a:xfrm>
        </p:spPr>
        <p:txBody>
          <a:bodyPr/>
          <a:lstStyle/>
          <a:p>
            <a:r>
              <a:rPr lang="en-IN" u="sng" dirty="0"/>
              <a:t>10</a:t>
            </a:r>
            <a:r>
              <a:rPr lang="en-IN" u="sng" baseline="30000" dirty="0"/>
              <a:t>th</a:t>
            </a:r>
            <a:r>
              <a:rPr lang="en-IN" u="sng" dirty="0"/>
              <a:t> grade scores</a:t>
            </a:r>
          </a:p>
        </p:txBody>
      </p:sp>
      <p:sp>
        <p:nvSpPr>
          <p:cNvPr id="5" name="Text Placeholder 4">
            <a:extLst>
              <a:ext uri="{FF2B5EF4-FFF2-40B4-BE49-F238E27FC236}">
                <a16:creationId xmlns:a16="http://schemas.microsoft.com/office/drawing/2014/main" id="{5665CA57-0E2B-487F-91A4-654D60AFA01C}"/>
              </a:ext>
            </a:extLst>
          </p:cNvPr>
          <p:cNvSpPr>
            <a:spLocks noGrp="1"/>
          </p:cNvSpPr>
          <p:nvPr>
            <p:ph type="body" sz="quarter" idx="3"/>
          </p:nvPr>
        </p:nvSpPr>
        <p:spPr>
          <a:xfrm>
            <a:off x="4543647" y="1415609"/>
            <a:ext cx="4041775" cy="479822"/>
          </a:xfrm>
        </p:spPr>
        <p:txBody>
          <a:bodyPr/>
          <a:lstStyle/>
          <a:p>
            <a:r>
              <a:rPr lang="en-IN" u="sng" dirty="0"/>
              <a:t>12</a:t>
            </a:r>
            <a:r>
              <a:rPr lang="en-IN" u="sng" baseline="30000" dirty="0"/>
              <a:t>th</a:t>
            </a:r>
            <a:r>
              <a:rPr lang="en-IN" u="sng" dirty="0"/>
              <a:t> grade scores</a:t>
            </a:r>
          </a:p>
        </p:txBody>
      </p:sp>
      <p:pic>
        <p:nvPicPr>
          <p:cNvPr id="7" name="Content Placeholder 6">
            <a:extLst>
              <a:ext uri="{FF2B5EF4-FFF2-40B4-BE49-F238E27FC236}">
                <a16:creationId xmlns:a16="http://schemas.microsoft.com/office/drawing/2014/main" id="{C605C881-1308-4DAD-80E8-CB4F643FDA24}"/>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859445" y="1895431"/>
            <a:ext cx="3410178" cy="2276475"/>
          </a:xfrm>
          <a:prstGeom prst="rect">
            <a:avLst/>
          </a:prstGeom>
          <a:noFill/>
          <a:ln>
            <a:noFill/>
          </a:ln>
        </p:spPr>
      </p:pic>
      <p:pic>
        <p:nvPicPr>
          <p:cNvPr id="8" name="Content Placeholder 7">
            <a:extLst>
              <a:ext uri="{FF2B5EF4-FFF2-40B4-BE49-F238E27FC236}">
                <a16:creationId xmlns:a16="http://schemas.microsoft.com/office/drawing/2014/main" id="{9F84E60A-537C-49DF-BDBC-65CBE14FE28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1670" y="1895431"/>
            <a:ext cx="3506505" cy="2276475"/>
          </a:xfrm>
          <a:prstGeom prst="rect">
            <a:avLst/>
          </a:prstGeom>
          <a:noFill/>
          <a:ln>
            <a:noFill/>
          </a:ln>
        </p:spPr>
      </p:pic>
    </p:spTree>
    <p:extLst>
      <p:ext uri="{BB962C8B-B14F-4D97-AF65-F5344CB8AC3E}">
        <p14:creationId xmlns:p14="http://schemas.microsoft.com/office/powerpoint/2010/main" val="666957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2F7B-4E61-43F9-BFD9-D8F2E21C7952}"/>
              </a:ext>
            </a:extLst>
          </p:cNvPr>
          <p:cNvSpPr>
            <a:spLocks noGrp="1"/>
          </p:cNvSpPr>
          <p:nvPr>
            <p:ph type="title"/>
          </p:nvPr>
        </p:nvSpPr>
        <p:spPr>
          <a:xfrm>
            <a:off x="3044949" y="281175"/>
            <a:ext cx="5955495" cy="763525"/>
          </a:xfrm>
        </p:spPr>
        <p:txBody>
          <a:bodyPr/>
          <a:lstStyle/>
          <a:p>
            <a:pPr algn="ctr"/>
            <a:r>
              <a:rPr lang="en-IN" dirty="0"/>
              <a:t>Histograms</a:t>
            </a:r>
          </a:p>
        </p:txBody>
      </p:sp>
      <p:sp>
        <p:nvSpPr>
          <p:cNvPr id="3" name="Text Placeholder 2">
            <a:extLst>
              <a:ext uri="{FF2B5EF4-FFF2-40B4-BE49-F238E27FC236}">
                <a16:creationId xmlns:a16="http://schemas.microsoft.com/office/drawing/2014/main" id="{2273222C-E669-499A-8BA6-A9C4D0641298}"/>
              </a:ext>
            </a:extLst>
          </p:cNvPr>
          <p:cNvSpPr>
            <a:spLocks noGrp="1"/>
          </p:cNvSpPr>
          <p:nvPr>
            <p:ph type="body" idx="1"/>
          </p:nvPr>
        </p:nvSpPr>
        <p:spPr>
          <a:xfrm>
            <a:off x="491502" y="1346064"/>
            <a:ext cx="4040188" cy="479822"/>
          </a:xfrm>
        </p:spPr>
        <p:txBody>
          <a:bodyPr/>
          <a:lstStyle/>
          <a:p>
            <a:r>
              <a:rPr lang="en-IN" u="sng" dirty="0"/>
              <a:t>10</a:t>
            </a:r>
            <a:r>
              <a:rPr lang="en-IN" u="sng" baseline="30000" dirty="0"/>
              <a:t>th</a:t>
            </a:r>
            <a:r>
              <a:rPr lang="en-IN" u="sng" dirty="0"/>
              <a:t> grade scores</a:t>
            </a:r>
          </a:p>
        </p:txBody>
      </p:sp>
      <p:sp>
        <p:nvSpPr>
          <p:cNvPr id="5" name="Text Placeholder 4">
            <a:extLst>
              <a:ext uri="{FF2B5EF4-FFF2-40B4-BE49-F238E27FC236}">
                <a16:creationId xmlns:a16="http://schemas.microsoft.com/office/drawing/2014/main" id="{5665CA57-0E2B-487F-91A4-654D60AFA01C}"/>
              </a:ext>
            </a:extLst>
          </p:cNvPr>
          <p:cNvSpPr>
            <a:spLocks noGrp="1"/>
          </p:cNvSpPr>
          <p:nvPr>
            <p:ph type="body" sz="quarter" idx="3"/>
          </p:nvPr>
        </p:nvSpPr>
        <p:spPr>
          <a:xfrm>
            <a:off x="4543647" y="1415609"/>
            <a:ext cx="4041775" cy="479822"/>
          </a:xfrm>
        </p:spPr>
        <p:txBody>
          <a:bodyPr/>
          <a:lstStyle/>
          <a:p>
            <a:r>
              <a:rPr lang="en-IN" u="sng" dirty="0"/>
              <a:t>12</a:t>
            </a:r>
            <a:r>
              <a:rPr lang="en-IN" u="sng" baseline="30000" dirty="0"/>
              <a:t>th</a:t>
            </a:r>
            <a:r>
              <a:rPr lang="en-IN" u="sng" dirty="0"/>
              <a:t> grade scores</a:t>
            </a:r>
          </a:p>
        </p:txBody>
      </p:sp>
      <p:pic>
        <p:nvPicPr>
          <p:cNvPr id="14" name="Content Placeholder 13">
            <a:extLst>
              <a:ext uri="{FF2B5EF4-FFF2-40B4-BE49-F238E27FC236}">
                <a16:creationId xmlns:a16="http://schemas.microsoft.com/office/drawing/2014/main" id="{FC123338-FB27-4CF5-9527-D38A89FBD91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56115" y="2127250"/>
            <a:ext cx="3401108" cy="2276475"/>
          </a:xfrm>
          <a:prstGeom prst="rect">
            <a:avLst/>
          </a:prstGeom>
          <a:noFill/>
          <a:ln>
            <a:noFill/>
          </a:ln>
        </p:spPr>
      </p:pic>
      <p:pic>
        <p:nvPicPr>
          <p:cNvPr id="15" name="Content Placeholder 14">
            <a:extLst>
              <a:ext uri="{FF2B5EF4-FFF2-40B4-BE49-F238E27FC236}">
                <a16:creationId xmlns:a16="http://schemas.microsoft.com/office/drawing/2014/main" id="{4FEC7528-CA6D-4DAA-A0EB-16DBFDA9C16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871762" y="2127250"/>
            <a:ext cx="3442251" cy="2276475"/>
          </a:xfrm>
          <a:prstGeom prst="rect">
            <a:avLst/>
          </a:prstGeom>
          <a:noFill/>
          <a:ln>
            <a:noFill/>
          </a:ln>
        </p:spPr>
      </p:pic>
    </p:spTree>
    <p:extLst>
      <p:ext uri="{BB962C8B-B14F-4D97-AF65-F5344CB8AC3E}">
        <p14:creationId xmlns:p14="http://schemas.microsoft.com/office/powerpoint/2010/main" val="1581587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9E12-BA5C-47C3-9647-AE6B72B2BC25}"/>
              </a:ext>
            </a:extLst>
          </p:cNvPr>
          <p:cNvSpPr>
            <a:spLocks noGrp="1"/>
          </p:cNvSpPr>
          <p:nvPr>
            <p:ph type="title"/>
          </p:nvPr>
        </p:nvSpPr>
        <p:spPr/>
        <p:txBody>
          <a:bodyPr/>
          <a:lstStyle/>
          <a:p>
            <a:r>
              <a:rPr lang="en-IN" dirty="0"/>
              <a:t>Scatterplot (Quant vs Salary)</a:t>
            </a:r>
          </a:p>
        </p:txBody>
      </p:sp>
      <p:pic>
        <p:nvPicPr>
          <p:cNvPr id="4" name="Content Placeholder 3">
            <a:extLst>
              <a:ext uri="{FF2B5EF4-FFF2-40B4-BE49-F238E27FC236}">
                <a16:creationId xmlns:a16="http://schemas.microsoft.com/office/drawing/2014/main" id="{F5C07FE0-FA97-4996-8EC0-EE2C090AE21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7217" y="1503363"/>
            <a:ext cx="4749566" cy="3359150"/>
          </a:xfrm>
          <a:prstGeom prst="rect">
            <a:avLst/>
          </a:prstGeom>
          <a:noFill/>
          <a:ln>
            <a:noFill/>
          </a:ln>
        </p:spPr>
      </p:pic>
    </p:spTree>
    <p:extLst>
      <p:ext uri="{BB962C8B-B14F-4D97-AF65-F5344CB8AC3E}">
        <p14:creationId xmlns:p14="http://schemas.microsoft.com/office/powerpoint/2010/main" val="326589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F722-D66E-43FA-926B-7A2D76A748CC}"/>
              </a:ext>
            </a:extLst>
          </p:cNvPr>
          <p:cNvSpPr>
            <a:spLocks noGrp="1"/>
          </p:cNvSpPr>
          <p:nvPr>
            <p:ph type="title"/>
          </p:nvPr>
        </p:nvSpPr>
        <p:spPr>
          <a:xfrm>
            <a:off x="3044949" y="274368"/>
            <a:ext cx="5955495" cy="763525"/>
          </a:xfrm>
        </p:spPr>
        <p:txBody>
          <a:bodyPr/>
          <a:lstStyle/>
          <a:p>
            <a:pPr algn="ctr"/>
            <a:r>
              <a:rPr lang="en-IN" dirty="0"/>
              <a:t>Scatterplots </a:t>
            </a:r>
          </a:p>
        </p:txBody>
      </p:sp>
      <p:sp>
        <p:nvSpPr>
          <p:cNvPr id="3" name="Text Placeholder 2">
            <a:extLst>
              <a:ext uri="{FF2B5EF4-FFF2-40B4-BE49-F238E27FC236}">
                <a16:creationId xmlns:a16="http://schemas.microsoft.com/office/drawing/2014/main" id="{B68B1B9F-1440-4B29-A771-97CC34E60D2F}"/>
              </a:ext>
            </a:extLst>
          </p:cNvPr>
          <p:cNvSpPr>
            <a:spLocks noGrp="1"/>
          </p:cNvSpPr>
          <p:nvPr>
            <p:ph type="body" idx="1"/>
          </p:nvPr>
        </p:nvSpPr>
        <p:spPr/>
        <p:txBody>
          <a:bodyPr/>
          <a:lstStyle/>
          <a:p>
            <a:r>
              <a:rPr lang="en-IN" u="sng" dirty="0"/>
              <a:t>10</a:t>
            </a:r>
            <a:r>
              <a:rPr lang="en-IN" u="sng" baseline="30000" dirty="0"/>
              <a:t>th</a:t>
            </a:r>
            <a:r>
              <a:rPr lang="en-IN" u="sng" dirty="0"/>
              <a:t> grade scores</a:t>
            </a:r>
          </a:p>
        </p:txBody>
      </p:sp>
      <p:sp>
        <p:nvSpPr>
          <p:cNvPr id="5" name="Text Placeholder 4">
            <a:extLst>
              <a:ext uri="{FF2B5EF4-FFF2-40B4-BE49-F238E27FC236}">
                <a16:creationId xmlns:a16="http://schemas.microsoft.com/office/drawing/2014/main" id="{4EA6E86C-8E76-4BA8-9B3D-133AF568533D}"/>
              </a:ext>
            </a:extLst>
          </p:cNvPr>
          <p:cNvSpPr>
            <a:spLocks noGrp="1"/>
          </p:cNvSpPr>
          <p:nvPr>
            <p:ph type="body" sz="quarter" idx="3"/>
          </p:nvPr>
        </p:nvSpPr>
        <p:spPr/>
        <p:txBody>
          <a:bodyPr/>
          <a:lstStyle/>
          <a:p>
            <a:r>
              <a:rPr lang="en-IN" u="sng" dirty="0"/>
              <a:t>12</a:t>
            </a:r>
            <a:r>
              <a:rPr lang="en-IN" u="sng" baseline="30000" dirty="0"/>
              <a:t>th</a:t>
            </a:r>
            <a:r>
              <a:rPr lang="en-IN" u="sng" dirty="0"/>
              <a:t> grade scores</a:t>
            </a:r>
          </a:p>
        </p:txBody>
      </p:sp>
      <p:pic>
        <p:nvPicPr>
          <p:cNvPr id="7" name="Content Placeholder 6">
            <a:extLst>
              <a:ext uri="{FF2B5EF4-FFF2-40B4-BE49-F238E27FC236}">
                <a16:creationId xmlns:a16="http://schemas.microsoft.com/office/drawing/2014/main" id="{9180AD56-8F83-4D91-824B-0D6A1F357C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22277" y="2127250"/>
            <a:ext cx="3268784" cy="2276475"/>
          </a:xfrm>
          <a:prstGeom prst="rect">
            <a:avLst/>
          </a:prstGeom>
          <a:noFill/>
          <a:ln>
            <a:noFill/>
          </a:ln>
        </p:spPr>
      </p:pic>
      <p:pic>
        <p:nvPicPr>
          <p:cNvPr id="8" name="Content Placeholder 7">
            <a:extLst>
              <a:ext uri="{FF2B5EF4-FFF2-40B4-BE49-F238E27FC236}">
                <a16:creationId xmlns:a16="http://schemas.microsoft.com/office/drawing/2014/main" id="{A499301B-21FD-47F3-A677-02D97C42309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979342" y="2127250"/>
            <a:ext cx="3227090" cy="2276475"/>
          </a:xfrm>
          <a:prstGeom prst="rect">
            <a:avLst/>
          </a:prstGeom>
          <a:noFill/>
          <a:ln>
            <a:noFill/>
          </a:ln>
        </p:spPr>
      </p:pic>
    </p:spTree>
    <p:extLst>
      <p:ext uri="{BB962C8B-B14F-4D97-AF65-F5344CB8AC3E}">
        <p14:creationId xmlns:p14="http://schemas.microsoft.com/office/powerpoint/2010/main" val="127009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23E15-B33F-4701-84EA-CCAF0B4D469F}"/>
              </a:ext>
            </a:extLst>
          </p:cNvPr>
          <p:cNvSpPr>
            <a:spLocks noGrp="1"/>
          </p:cNvSpPr>
          <p:nvPr>
            <p:ph type="title"/>
          </p:nvPr>
        </p:nvSpPr>
        <p:spPr>
          <a:xfrm>
            <a:off x="2586835" y="281175"/>
            <a:ext cx="6413610" cy="763525"/>
          </a:xfrm>
        </p:spPr>
        <p:txBody>
          <a:bodyPr/>
          <a:lstStyle/>
          <a:p>
            <a:pPr algn="ctr"/>
            <a:r>
              <a:rPr lang="en-IN" dirty="0"/>
              <a:t>Heatmap of correlation</a:t>
            </a:r>
          </a:p>
        </p:txBody>
      </p:sp>
      <p:sp>
        <p:nvSpPr>
          <p:cNvPr id="6" name="Content Placeholder 5">
            <a:extLst>
              <a:ext uri="{FF2B5EF4-FFF2-40B4-BE49-F238E27FC236}">
                <a16:creationId xmlns:a16="http://schemas.microsoft.com/office/drawing/2014/main" id="{D93BC379-EC02-463B-B66F-264F68A2312D}"/>
              </a:ext>
            </a:extLst>
          </p:cNvPr>
          <p:cNvSpPr>
            <a:spLocks noGrp="1"/>
          </p:cNvSpPr>
          <p:nvPr>
            <p:ph idx="1"/>
          </p:nvPr>
        </p:nvSpPr>
        <p:spPr/>
        <p:txBody>
          <a:bodyPr>
            <a:normAutofit/>
          </a:bodyPr>
          <a:lstStyle/>
          <a:p>
            <a:r>
              <a:rPr lang="en-IN" sz="1200" b="1" dirty="0"/>
              <a:t>Correlations:</a:t>
            </a:r>
          </a:p>
          <a:p>
            <a:pPr marL="457200" lvl="1" indent="0">
              <a:buNone/>
            </a:pPr>
            <a:r>
              <a:rPr lang="en-US" sz="1000" b="0" i="0" dirty="0">
                <a:solidFill>
                  <a:srgbClr val="202124"/>
                </a:solidFill>
                <a:effectLst/>
                <a:latin typeface="arial" panose="020B0604020202020204" pitchFamily="34" charset="0"/>
              </a:rPr>
              <a:t>	</a:t>
            </a:r>
            <a:r>
              <a:rPr lang="en-US" sz="1200" i="0" dirty="0">
                <a:solidFill>
                  <a:schemeClr val="tx2"/>
                </a:solidFill>
                <a:effectLst/>
                <a:latin typeface="+mj-lt"/>
              </a:rPr>
              <a:t>Correlation is a statistical term describing the degree to which two variables move in coordination with one another. </a:t>
            </a:r>
          </a:p>
          <a:p>
            <a:pPr marL="457200" lvl="1" indent="0">
              <a:buNone/>
            </a:pPr>
            <a:endParaRPr lang="en-IN" sz="1200" dirty="0">
              <a:solidFill>
                <a:schemeClr val="tx2"/>
              </a:solidFill>
              <a:latin typeface="+mj-lt"/>
            </a:endParaRPr>
          </a:p>
        </p:txBody>
      </p:sp>
      <p:pic>
        <p:nvPicPr>
          <p:cNvPr id="7" name="Picture 6">
            <a:extLst>
              <a:ext uri="{FF2B5EF4-FFF2-40B4-BE49-F238E27FC236}">
                <a16:creationId xmlns:a16="http://schemas.microsoft.com/office/drawing/2014/main" id="{EC7C58AB-2C37-46FF-9567-95D6733909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4130" y="2145268"/>
            <a:ext cx="3512215" cy="2998232"/>
          </a:xfrm>
          <a:prstGeom prst="rect">
            <a:avLst/>
          </a:prstGeom>
          <a:noFill/>
          <a:ln>
            <a:noFill/>
          </a:ln>
        </p:spPr>
      </p:pic>
    </p:spTree>
    <p:extLst>
      <p:ext uri="{BB962C8B-B14F-4D97-AF65-F5344CB8AC3E}">
        <p14:creationId xmlns:p14="http://schemas.microsoft.com/office/powerpoint/2010/main" val="171180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038CF-FBAE-421D-9DA8-B0F4A2EFED58}"/>
              </a:ext>
            </a:extLst>
          </p:cNvPr>
          <p:cNvSpPr>
            <a:spLocks noGrp="1"/>
          </p:cNvSpPr>
          <p:nvPr>
            <p:ph type="title"/>
          </p:nvPr>
        </p:nvSpPr>
        <p:spPr>
          <a:xfrm>
            <a:off x="3503065" y="281175"/>
            <a:ext cx="5497380" cy="763525"/>
          </a:xfrm>
        </p:spPr>
        <p:txBody>
          <a:bodyPr/>
          <a:lstStyle/>
          <a:p>
            <a:pPr algn="ctr"/>
            <a:r>
              <a:rPr lang="en-IN" dirty="0"/>
              <a:t>Comparison of algorithms </a:t>
            </a:r>
          </a:p>
        </p:txBody>
      </p:sp>
      <p:sp>
        <p:nvSpPr>
          <p:cNvPr id="3" name="Content Placeholder 2">
            <a:extLst>
              <a:ext uri="{FF2B5EF4-FFF2-40B4-BE49-F238E27FC236}">
                <a16:creationId xmlns:a16="http://schemas.microsoft.com/office/drawing/2014/main" id="{6F3122A6-D846-40F5-8359-93FF4133B813}"/>
              </a:ext>
            </a:extLst>
          </p:cNvPr>
          <p:cNvSpPr>
            <a:spLocks noGrp="1"/>
          </p:cNvSpPr>
          <p:nvPr>
            <p:ph idx="1"/>
          </p:nvPr>
        </p:nvSpPr>
        <p:spPr/>
        <p:txBody>
          <a:bodyPr>
            <a:normAutofit/>
          </a:bodyPr>
          <a:lstStyle/>
          <a:p>
            <a:r>
              <a:rPr lang="en-IN" sz="1400" dirty="0"/>
              <a:t>To build the tool we used Linear, SVR, Decision Tree and Random Forest in Regression mode.</a:t>
            </a:r>
          </a:p>
          <a:p>
            <a:pPr marL="0" indent="0">
              <a:buNone/>
            </a:pPr>
            <a:endParaRPr lang="en-IN" sz="1400" dirty="0"/>
          </a:p>
        </p:txBody>
      </p:sp>
      <p:pic>
        <p:nvPicPr>
          <p:cNvPr id="5" name="Picture 4">
            <a:extLst>
              <a:ext uri="{FF2B5EF4-FFF2-40B4-BE49-F238E27FC236}">
                <a16:creationId xmlns:a16="http://schemas.microsoft.com/office/drawing/2014/main" id="{C6C96C4E-D02A-4BF3-8DAF-2B9E2A474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080" y="1986666"/>
            <a:ext cx="6709871" cy="2875659"/>
          </a:xfrm>
          <a:prstGeom prst="rect">
            <a:avLst/>
          </a:prstGeom>
        </p:spPr>
      </p:pic>
    </p:spTree>
    <p:extLst>
      <p:ext uri="{BB962C8B-B14F-4D97-AF65-F5344CB8AC3E}">
        <p14:creationId xmlns:p14="http://schemas.microsoft.com/office/powerpoint/2010/main" val="3151321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7BD4-902D-4011-8DBF-A5811F469F3F}"/>
              </a:ext>
            </a:extLst>
          </p:cNvPr>
          <p:cNvSpPr>
            <a:spLocks noGrp="1"/>
          </p:cNvSpPr>
          <p:nvPr>
            <p:ph type="title"/>
          </p:nvPr>
        </p:nvSpPr>
        <p:spPr>
          <a:xfrm>
            <a:off x="2434130" y="354510"/>
            <a:ext cx="6871725" cy="763525"/>
          </a:xfrm>
        </p:spPr>
        <p:txBody>
          <a:bodyPr/>
          <a:lstStyle/>
          <a:p>
            <a:pPr algn="ctr"/>
            <a:r>
              <a:rPr lang="en-IN" dirty="0"/>
              <a:t>Graphical User Interface</a:t>
            </a:r>
          </a:p>
        </p:txBody>
      </p:sp>
      <p:pic>
        <p:nvPicPr>
          <p:cNvPr id="4" name="Content Placeholder 3" descr="Graphical user interface, text, application&#10;&#10;Description automatically generated">
            <a:extLst>
              <a:ext uri="{FF2B5EF4-FFF2-40B4-BE49-F238E27FC236}">
                <a16:creationId xmlns:a16="http://schemas.microsoft.com/office/drawing/2014/main" id="{C2221650-FD8A-44F9-A642-1517144DF81E}"/>
              </a:ext>
            </a:extLst>
          </p:cNvPr>
          <p:cNvPicPr>
            <a:picLocks noGrp="1" noChangeAspect="1"/>
          </p:cNvPicPr>
          <p:nvPr>
            <p:ph idx="1"/>
          </p:nvPr>
        </p:nvPicPr>
        <p:blipFill rotWithShape="1">
          <a:blip r:embed="rId2"/>
          <a:srcRect t="3647" b="-1"/>
          <a:stretch/>
        </p:blipFill>
        <p:spPr bwMode="auto">
          <a:xfrm>
            <a:off x="1473103" y="1429840"/>
            <a:ext cx="6197793" cy="3359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71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0920-63BF-4CF7-A752-A6202290060B}"/>
              </a:ext>
            </a:extLst>
          </p:cNvPr>
          <p:cNvSpPr>
            <a:spLocks noGrp="1"/>
          </p:cNvSpPr>
          <p:nvPr>
            <p:ph type="title"/>
          </p:nvPr>
        </p:nvSpPr>
        <p:spPr/>
        <p:txBody>
          <a:bodyPr/>
          <a:lstStyle/>
          <a:p>
            <a:pPr algn="ctr"/>
            <a:r>
              <a:rPr lang="en-IN" dirty="0"/>
              <a:t>Thank you</a:t>
            </a:r>
          </a:p>
        </p:txBody>
      </p:sp>
      <p:pic>
        <p:nvPicPr>
          <p:cNvPr id="1026" name="Picture 2" descr="Presentation done - success kiddd | Meme Generator">
            <a:extLst>
              <a:ext uri="{FF2B5EF4-FFF2-40B4-BE49-F238E27FC236}">
                <a16:creationId xmlns:a16="http://schemas.microsoft.com/office/drawing/2014/main" id="{CB8B6814-F88E-48F1-9DD9-9559DC7262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8842" y="1197405"/>
            <a:ext cx="4581150" cy="310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95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4772-D507-441A-88F6-71062515E72E}"/>
              </a:ext>
            </a:extLst>
          </p:cNvPr>
          <p:cNvSpPr>
            <a:spLocks noGrp="1"/>
          </p:cNvSpPr>
          <p:nvPr>
            <p:ph type="title"/>
          </p:nvPr>
        </p:nvSpPr>
        <p:spPr>
          <a:xfrm>
            <a:off x="2119569" y="281175"/>
            <a:ext cx="7024431" cy="610820"/>
          </a:xfrm>
        </p:spPr>
        <p:txBody>
          <a:bodyPr>
            <a:normAutofit fontScale="90000"/>
          </a:bodyPr>
          <a:lstStyle/>
          <a:p>
            <a:pPr algn="ctr"/>
            <a:r>
              <a:rPr lang="en-IN" dirty="0"/>
              <a:t>Types of Learning in ML</a:t>
            </a:r>
          </a:p>
        </p:txBody>
      </p:sp>
      <p:pic>
        <p:nvPicPr>
          <p:cNvPr id="1028" name="Picture 4" descr="Supervised Machine Learning - Tutorial And Example">
            <a:extLst>
              <a:ext uri="{FF2B5EF4-FFF2-40B4-BE49-F238E27FC236}">
                <a16:creationId xmlns:a16="http://schemas.microsoft.com/office/drawing/2014/main" id="{6348C4E1-FB5D-415C-A99F-FD34D1A0B5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9741" y="1197405"/>
            <a:ext cx="6984518" cy="351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5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8890A-8AAF-4525-8521-9C3546B7B50C}"/>
              </a:ext>
            </a:extLst>
          </p:cNvPr>
          <p:cNvSpPr>
            <a:spLocks noGrp="1"/>
          </p:cNvSpPr>
          <p:nvPr>
            <p:ph type="title"/>
          </p:nvPr>
        </p:nvSpPr>
        <p:spPr>
          <a:xfrm>
            <a:off x="3350360" y="281175"/>
            <a:ext cx="5497380" cy="763525"/>
          </a:xfrm>
        </p:spPr>
        <p:txBody>
          <a:bodyPr>
            <a:normAutofit/>
          </a:bodyPr>
          <a:lstStyle/>
          <a:p>
            <a:pPr algn="ctr"/>
            <a:r>
              <a:rPr lang="en-IN" sz="3200" dirty="0"/>
              <a:t>Types of Learning in ML</a:t>
            </a:r>
          </a:p>
        </p:txBody>
      </p:sp>
      <p:pic>
        <p:nvPicPr>
          <p:cNvPr id="2050" name="Picture 2" descr="PCA| K-means Clustering | |Unsupervised Learning Algorithms| | by Pytrick  L. | Towards Data Science">
            <a:extLst>
              <a:ext uri="{FF2B5EF4-FFF2-40B4-BE49-F238E27FC236}">
                <a16:creationId xmlns:a16="http://schemas.microsoft.com/office/drawing/2014/main" id="{8446A1DC-2C0C-4E81-863A-1FC993D230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8142" y="1178212"/>
            <a:ext cx="6447715" cy="3689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055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8DAA2026-7CD7-4FD8-A835-D095B005C1D7}"/>
              </a:ext>
            </a:extLst>
          </p:cNvPr>
          <p:cNvSpPr>
            <a:spLocks noGrp="1"/>
          </p:cNvSpPr>
          <p:nvPr>
            <p:ph type="title"/>
          </p:nvPr>
        </p:nvSpPr>
        <p:spPr>
          <a:xfrm>
            <a:off x="754375" y="281175"/>
            <a:ext cx="8246070" cy="763525"/>
          </a:xfrm>
        </p:spPr>
        <p:txBody>
          <a:bodyPr/>
          <a:lstStyle/>
          <a:p>
            <a:endParaRPr lang="en-US"/>
          </a:p>
        </p:txBody>
      </p:sp>
      <p:pic>
        <p:nvPicPr>
          <p:cNvPr id="3074" name="Picture 2" descr="supervised learning and reinforcement learning for Sale OFF 78%">
            <a:extLst>
              <a:ext uri="{FF2B5EF4-FFF2-40B4-BE49-F238E27FC236}">
                <a16:creationId xmlns:a16="http://schemas.microsoft.com/office/drawing/2014/main" id="{CB5C1F95-E23E-4B38-8BA4-FB2ED388BC9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670605" y="1350110"/>
            <a:ext cx="6108200" cy="3680190"/>
          </a:xfrm>
          <a:prstGeom prst="rect">
            <a:avLst/>
          </a:prstGeom>
          <a:solidFill>
            <a:srgbClr val="FFFFFF"/>
          </a:solidFill>
        </p:spPr>
      </p:pic>
    </p:spTree>
    <p:extLst>
      <p:ext uri="{BB962C8B-B14F-4D97-AF65-F5344CB8AC3E}">
        <p14:creationId xmlns:p14="http://schemas.microsoft.com/office/powerpoint/2010/main" val="892964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1BF2A-8807-4500-AB20-C9EEC037C48F}"/>
              </a:ext>
            </a:extLst>
          </p:cNvPr>
          <p:cNvSpPr>
            <a:spLocks noGrp="1"/>
          </p:cNvSpPr>
          <p:nvPr>
            <p:ph type="title"/>
          </p:nvPr>
        </p:nvSpPr>
        <p:spPr>
          <a:xfrm>
            <a:off x="2892245" y="281175"/>
            <a:ext cx="6260905" cy="763525"/>
          </a:xfrm>
        </p:spPr>
        <p:txBody>
          <a:bodyPr/>
          <a:lstStyle/>
          <a:p>
            <a:pPr algn="ctr"/>
            <a:r>
              <a:rPr lang="en-IN" dirty="0"/>
              <a:t>Algorithms Cheat Sheet on ML</a:t>
            </a:r>
          </a:p>
        </p:txBody>
      </p:sp>
      <p:pic>
        <p:nvPicPr>
          <p:cNvPr id="4098" name="Picture 2" descr="101 Machine Learning Algorithms for Data Science with Cheat Sheets |  R-bloggers">
            <a:extLst>
              <a:ext uri="{FF2B5EF4-FFF2-40B4-BE49-F238E27FC236}">
                <a16:creationId xmlns:a16="http://schemas.microsoft.com/office/drawing/2014/main" id="{F1004C15-8ADB-4DF4-A993-822CC816D5F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092" b="4535"/>
          <a:stretch/>
        </p:blipFill>
        <p:spPr bwMode="auto">
          <a:xfrm>
            <a:off x="1288842" y="1197653"/>
            <a:ext cx="6566315" cy="366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023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C559-8D22-4902-A1DF-4C0D249C948B}"/>
              </a:ext>
            </a:extLst>
          </p:cNvPr>
          <p:cNvSpPr>
            <a:spLocks noGrp="1"/>
          </p:cNvSpPr>
          <p:nvPr>
            <p:ph type="title"/>
          </p:nvPr>
        </p:nvSpPr>
        <p:spPr>
          <a:xfrm>
            <a:off x="3044949" y="281175"/>
            <a:ext cx="5955495" cy="763525"/>
          </a:xfrm>
        </p:spPr>
        <p:txBody>
          <a:bodyPr/>
          <a:lstStyle/>
          <a:p>
            <a:pPr algn="ctr"/>
            <a:r>
              <a:rPr lang="en-IN" dirty="0"/>
              <a:t>Splitting of the dataset</a:t>
            </a:r>
          </a:p>
        </p:txBody>
      </p:sp>
      <p:pic>
        <p:nvPicPr>
          <p:cNvPr id="5122" name="Picture 2" descr="What is the difference between training and test dataset? | by Sajid  Lhessani | Medium">
            <a:extLst>
              <a:ext uri="{FF2B5EF4-FFF2-40B4-BE49-F238E27FC236}">
                <a16:creationId xmlns:a16="http://schemas.microsoft.com/office/drawing/2014/main" id="{32B13DC7-48A3-4830-97CF-D5B2305076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9785" y="1209325"/>
            <a:ext cx="7024430" cy="36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65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29C4-C758-4EBE-B24A-42A62B8D4570}"/>
              </a:ext>
            </a:extLst>
          </p:cNvPr>
          <p:cNvSpPr>
            <a:spLocks noGrp="1"/>
          </p:cNvSpPr>
          <p:nvPr>
            <p:ph type="title"/>
          </p:nvPr>
        </p:nvSpPr>
        <p:spPr>
          <a:xfrm>
            <a:off x="2739540" y="281175"/>
            <a:ext cx="6260904" cy="763525"/>
          </a:xfrm>
        </p:spPr>
        <p:txBody>
          <a:bodyPr/>
          <a:lstStyle/>
          <a:p>
            <a:pPr algn="ctr"/>
            <a:r>
              <a:rPr lang="en-IN" dirty="0"/>
              <a:t>A small gif on Splitting Data</a:t>
            </a:r>
          </a:p>
        </p:txBody>
      </p:sp>
      <p:pic>
        <p:nvPicPr>
          <p:cNvPr id="6146" name="Picture 2" descr="Docker for Data Science: Building a Python Machine Learning Model —  Advancing Analytics">
            <a:extLst>
              <a:ext uri="{FF2B5EF4-FFF2-40B4-BE49-F238E27FC236}">
                <a16:creationId xmlns:a16="http://schemas.microsoft.com/office/drawing/2014/main" id="{90D1C6AA-56D0-4967-86DD-BCD2D92266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5195" y="1350110"/>
            <a:ext cx="6566315" cy="369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761BB-27D8-420B-8C10-1B2FCB3B4BC5}"/>
              </a:ext>
            </a:extLst>
          </p:cNvPr>
          <p:cNvSpPr>
            <a:spLocks noGrp="1"/>
          </p:cNvSpPr>
          <p:nvPr>
            <p:ph type="title"/>
          </p:nvPr>
        </p:nvSpPr>
        <p:spPr>
          <a:xfrm>
            <a:off x="2739539" y="281175"/>
            <a:ext cx="6260905" cy="763525"/>
          </a:xfrm>
        </p:spPr>
        <p:txBody>
          <a:bodyPr/>
          <a:lstStyle/>
          <a:p>
            <a:pPr algn="ctr"/>
            <a:r>
              <a:rPr lang="en-IN" dirty="0"/>
              <a:t>Abstract of project</a:t>
            </a:r>
          </a:p>
        </p:txBody>
      </p:sp>
      <p:sp>
        <p:nvSpPr>
          <p:cNvPr id="3" name="Content Placeholder 2">
            <a:extLst>
              <a:ext uri="{FF2B5EF4-FFF2-40B4-BE49-F238E27FC236}">
                <a16:creationId xmlns:a16="http://schemas.microsoft.com/office/drawing/2014/main" id="{CA469D53-DD46-4F53-8999-711D681B90C4}"/>
              </a:ext>
            </a:extLst>
          </p:cNvPr>
          <p:cNvSpPr>
            <a:spLocks noGrp="1"/>
          </p:cNvSpPr>
          <p:nvPr>
            <p:ph idx="1"/>
          </p:nvPr>
        </p:nvSpPr>
        <p:spPr>
          <a:xfrm>
            <a:off x="248220" y="1350110"/>
            <a:ext cx="8704185" cy="3359510"/>
          </a:xfrm>
        </p:spPr>
        <p:txBody>
          <a:bodyPr>
            <a:normAutofit fontScale="92500" lnSpcReduction="10000"/>
          </a:bodyPr>
          <a:lstStyle/>
          <a:p>
            <a:pPr>
              <a:lnSpc>
                <a:spcPct val="150000"/>
              </a:lnSpc>
              <a:spcAft>
                <a:spcPts val="800"/>
              </a:spcAft>
            </a:pPr>
            <a:r>
              <a:rPr lang="en-US" sz="1800" dirty="0">
                <a:effectLst/>
                <a:latin typeface="+mj-lt"/>
                <a:ea typeface="Calibri" panose="020F0502020204030204" pitchFamily="34" charset="0"/>
                <a:cs typeface="Times New Roman" panose="02020603050405020304" pitchFamily="18" charset="0"/>
              </a:rPr>
              <a:t> This project is a which helps common students to estimate their salary by consider some data such as their gender, 10</a:t>
            </a:r>
            <a:r>
              <a:rPr lang="en-US" sz="1800" baseline="30000" dirty="0">
                <a:effectLst/>
                <a:latin typeface="+mj-lt"/>
                <a:ea typeface="Calibri" panose="020F0502020204030204" pitchFamily="34" charset="0"/>
                <a:cs typeface="Times New Roman" panose="02020603050405020304" pitchFamily="18" charset="0"/>
              </a:rPr>
              <a:t>th</a:t>
            </a:r>
            <a:r>
              <a:rPr lang="en-US" sz="1800" dirty="0">
                <a:effectLst/>
                <a:latin typeface="+mj-lt"/>
                <a:ea typeface="Calibri" panose="020F0502020204030204" pitchFamily="34" charset="0"/>
                <a:cs typeface="Times New Roman" panose="02020603050405020304" pitchFamily="18" charset="0"/>
              </a:rPr>
              <a:t> grade score, 12</a:t>
            </a:r>
            <a:r>
              <a:rPr lang="en-US" sz="1800" baseline="30000" dirty="0">
                <a:effectLst/>
                <a:latin typeface="+mj-lt"/>
                <a:ea typeface="Calibri" panose="020F0502020204030204" pitchFamily="34" charset="0"/>
                <a:cs typeface="Times New Roman" panose="02020603050405020304" pitchFamily="18" charset="0"/>
              </a:rPr>
              <a:t>th</a:t>
            </a:r>
            <a:r>
              <a:rPr lang="en-US" sz="1800" dirty="0">
                <a:effectLst/>
                <a:latin typeface="+mj-lt"/>
                <a:ea typeface="Calibri" panose="020F0502020204030204" pitchFamily="34" charset="0"/>
                <a:cs typeface="Times New Roman" panose="02020603050405020304" pitchFamily="18" charset="0"/>
              </a:rPr>
              <a:t> grade score, b-tech score and so on. The tool also helps student to estimate there salary so that they can negotiate the salary during their interview and get hired with a good salary package and develop their career. </a:t>
            </a:r>
          </a:p>
          <a:p>
            <a:pPr>
              <a:lnSpc>
                <a:spcPct val="150000"/>
              </a:lnSpc>
              <a:spcAft>
                <a:spcPts val="800"/>
              </a:spcAft>
            </a:pPr>
            <a:r>
              <a:rPr lang="en-US" sz="1800" dirty="0">
                <a:effectLst/>
                <a:latin typeface="+mj-lt"/>
                <a:ea typeface="Calibri" panose="020F0502020204030204" pitchFamily="34" charset="0"/>
                <a:cs typeface="Times New Roman" panose="02020603050405020304" pitchFamily="18" charset="0"/>
              </a:rPr>
              <a:t>This tool used Linear, SVR, Decision Tree, Random Forest algorithm to predict the best salary. But among all the algorithms Random Forest algorithm is the one best algorithm which predicts the salary with more accuracy. And it also uses a Graphical User Interface (GUI) which was made by using streamlit that maintains the interaction with the real time users. </a:t>
            </a:r>
            <a:endParaRPr lang="en-IN" sz="1800" dirty="0">
              <a:effectLst/>
              <a:latin typeface="+mj-lt"/>
              <a:ea typeface="Calibri" panose="020F0502020204030204" pitchFamily="34" charset="0"/>
              <a:cs typeface="Times New Roman" panose="02020603050405020304" pitchFamily="18" charset="0"/>
            </a:endParaRPr>
          </a:p>
          <a:p>
            <a:endParaRPr lang="en-IN" dirty="0">
              <a:latin typeface="+mj-lt"/>
            </a:endParaRPr>
          </a:p>
        </p:txBody>
      </p:sp>
    </p:spTree>
    <p:extLst>
      <p:ext uri="{BB962C8B-B14F-4D97-AF65-F5344CB8AC3E}">
        <p14:creationId xmlns:p14="http://schemas.microsoft.com/office/powerpoint/2010/main" val="951992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763</Words>
  <Application>Microsoft Office PowerPoint</Application>
  <PresentationFormat>On-screen Show (16:9)</PresentationFormat>
  <Paragraphs>83</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Arial</vt:lpstr>
      <vt:lpstr>Calibri</vt:lpstr>
      <vt:lpstr>Symbol</vt:lpstr>
      <vt:lpstr>Office Theme</vt:lpstr>
      <vt:lpstr>Salary Estimation using  Machine Learning</vt:lpstr>
      <vt:lpstr>Short Overview on Machine Learning</vt:lpstr>
      <vt:lpstr>Types of Learning in ML</vt:lpstr>
      <vt:lpstr>Types of Learning in ML</vt:lpstr>
      <vt:lpstr>PowerPoint Presentation</vt:lpstr>
      <vt:lpstr>Algorithms Cheat Sheet on ML</vt:lpstr>
      <vt:lpstr>Splitting of the dataset</vt:lpstr>
      <vt:lpstr>A small gif on Splitting Data</vt:lpstr>
      <vt:lpstr>Abstract of project</vt:lpstr>
      <vt:lpstr>Problem we are solving</vt:lpstr>
      <vt:lpstr>Hardware Requirements</vt:lpstr>
      <vt:lpstr>Module Requirements</vt:lpstr>
      <vt:lpstr>List of algorithms used</vt:lpstr>
      <vt:lpstr>Linear Regression</vt:lpstr>
      <vt:lpstr>Support Vector Regression</vt:lpstr>
      <vt:lpstr>Decision Tree Regression</vt:lpstr>
      <vt:lpstr>Random Forest Regression</vt:lpstr>
      <vt:lpstr>Graphical User Interface</vt:lpstr>
      <vt:lpstr>Feature Extraction Histograms</vt:lpstr>
      <vt:lpstr>Histogram of Quant feature </vt:lpstr>
      <vt:lpstr>Histograms</vt:lpstr>
      <vt:lpstr>Histograms</vt:lpstr>
      <vt:lpstr>Scatterplot (Quant vs Salary)</vt:lpstr>
      <vt:lpstr>Scatterplots </vt:lpstr>
      <vt:lpstr>Heatmap of correlation</vt:lpstr>
      <vt:lpstr>Comparison of algorithms </vt:lpstr>
      <vt:lpstr>Graphical User Interface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2022-02-12T04:29:01Z</dcterms:modified>
</cp:coreProperties>
</file>